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xlsx" ContentType="application/vnd.openxmlformats-officedocument.spreadsheetml.sheet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98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3"/>
    <p:restoredTop sz="92593"/>
  </p:normalViewPr>
  <p:slideViewPr>
    <p:cSldViewPr snapToGrid="0" snapToObjects="1">
      <p:cViewPr>
        <p:scale>
          <a:sx n="81" d="100"/>
          <a:sy n="81" d="100"/>
        </p:scale>
        <p:origin x="728" y="-1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0.017045"/>
          <c:y val="0.0359503"/>
          <c:w val="0.961076"/>
          <c:h val="0.891632"/>
        </c:manualLayout>
      </c:layout>
      <c:barChart>
        <c:barDir val="col"/>
        <c:grouping val="clustered"/>
        <c:varyColors val="0"/>
        <c:ser>
          <c:idx val="0"/>
          <c:order val="0"/>
          <c:tx>
            <c:v>Columna1</c:v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blurRad="127000" dist="76200" dir="18900000" algn="tl">
                <a:srgbClr val="000000">
                  <a:alpha val="75000"/>
                </a:srgbClr>
              </a:outerShdw>
            </a:effectLst>
          </c:spPr>
          <c:invertIfNegative val="0"/>
          <c:dPt>
            <c:idx val="0"/>
            <c:invertIfNegative val="1"/>
            <c:bubble3D val="0"/>
          </c:dPt>
          <c:dPt>
            <c:idx val="1"/>
            <c:invertIfNegative val="1"/>
            <c:bubble3D val="0"/>
            <c:spPr>
              <a:gradFill flip="none" rotWithShape="1">
                <a:gsLst>
                  <a:gs pos="0">
                    <a:schemeClr val="accent2">
                      <a:hueOff val="-2473792"/>
                      <a:satOff val="-50209"/>
                      <a:lumOff val="23543"/>
                    </a:schemeClr>
                  </a:gs>
                  <a:gs pos="100000">
                    <a:schemeClr val="accent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127000" dist="76200" dir="18900000" algn="tl">
                  <a:srgbClr val="000000">
                    <a:alpha val="75000"/>
                  </a:srgbClr>
                </a:outerShdw>
              </a:effectLst>
            </c:spPr>
          </c:dPt>
          <c:dPt>
            <c:idx val="2"/>
            <c:invertIfNegative val="1"/>
            <c:bubble3D val="0"/>
            <c:spPr>
              <a:gradFill flip="none" rotWithShape="1">
                <a:gsLst>
                  <a:gs pos="0">
                    <a:schemeClr val="accent3">
                      <a:hueOff val="136526"/>
                      <a:satOff val="23858"/>
                      <a:lumOff val="7773"/>
                    </a:schemeClr>
                  </a:gs>
                  <a:gs pos="100000">
                    <a:schemeClr val="accent3">
                      <a:hueOff val="-192296"/>
                      <a:satOff val="2884"/>
                      <a:lumOff val="-7566"/>
                    </a:scheme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127000" dist="76200" dir="18900000" algn="tl">
                  <a:srgbClr val="000000">
                    <a:alpha val="75000"/>
                  </a:srgbClr>
                </a:outerShdw>
              </a:effectLst>
            </c:spPr>
          </c:dPt>
          <c:dPt>
            <c:idx val="3"/>
            <c:invertIfNegative val="1"/>
            <c:bubble3D val="0"/>
            <c:spPr>
              <a:gradFill flip="none" rotWithShape="1">
                <a:gsLst>
                  <a:gs pos="0">
                    <a:schemeClr val="accent4">
                      <a:hueOff val="495547"/>
                      <a:lumOff val="5161"/>
                    </a:schemeClr>
                  </a:gs>
                  <a:gs pos="100000">
                    <a:schemeClr val="accent4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127000" dist="76200" dir="18900000" algn="tl">
                  <a:srgbClr val="000000">
                    <a:alpha val="75000"/>
                  </a:srgbClr>
                </a:outerShdw>
              </a:effectLst>
            </c:spPr>
          </c:dPt>
          <c:dPt>
            <c:idx val="4"/>
            <c:invertIfNegative val="1"/>
            <c:bubble3D val="0"/>
            <c:spPr>
              <a:gradFill flip="none" rotWithShape="1">
                <a:gsLst>
                  <a:gs pos="0">
                    <a:schemeClr val="accent5">
                      <a:hueOff val="260291"/>
                      <a:satOff val="1998"/>
                      <a:lumOff val="12368"/>
                    </a:schemeClr>
                  </a:gs>
                  <a:gs pos="100000">
                    <a:schemeClr val="accent5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127000" dist="76200" dir="18900000" algn="tl">
                  <a:srgbClr val="000000">
                    <a:alpha val="75000"/>
                  </a:srgbClr>
                </a:outerShdw>
              </a:effectLst>
            </c:spPr>
          </c:dPt>
          <c:dPt>
            <c:idx val="5"/>
            <c:invertIfNegative val="1"/>
            <c:bubble3D val="0"/>
            <c:spPr>
              <a:gradFill flip="none" rotWithShape="1">
                <a:gsLst>
                  <a:gs pos="0">
                    <a:schemeClr val="accent6">
                      <a:hueOff val="-337441"/>
                      <a:satOff val="-6596"/>
                      <a:lumOff val="10008"/>
                    </a:schemeClr>
                  </a:gs>
                  <a:gs pos="100000">
                    <a:schemeClr val="accent6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blurRad="127000" dist="76200" dir="18900000" algn="tl">
                  <a:srgbClr val="000000">
                    <a:alpha val="75000"/>
                  </a:srgbClr>
                </a:outerShdw>
              </a:effectLst>
            </c:spPr>
          </c:dPt>
          <c:dLbls>
            <c:dLbl>
              <c:idx val="0"/>
              <c:numFmt formatCode="0.00%" sourceLinked="0"/>
              <c:spPr/>
              <c:txPr>
                <a:bodyPr/>
                <a:lstStyle/>
                <a:p>
                  <a:pPr>
                    <a:defRPr sz="2600" b="0" i="0" u="none" strike="noStrike">
                      <a:solidFill>
                        <a:srgbClr val="FFFFFF"/>
                      </a:solidFill>
                      <a:effectLst>
                        <a:outerShdw blurRad="127000" dist="25433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  <a:endParaRPr lang="es-ES_tradnl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numFmt formatCode="0.00%" sourceLinked="0"/>
              <c:spPr/>
              <c:txPr>
                <a:bodyPr/>
                <a:lstStyle/>
                <a:p>
                  <a:pPr>
                    <a:defRPr sz="2600" b="0" i="0" u="none" strike="noStrike">
                      <a:solidFill>
                        <a:srgbClr val="FFFFFF"/>
                      </a:solidFill>
                      <a:effectLst>
                        <a:outerShdw blurRad="127000" dist="25433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  <a:endParaRPr lang="es-ES_tradnl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numFmt formatCode="0.00%" sourceLinked="0"/>
              <c:spPr/>
              <c:txPr>
                <a:bodyPr/>
                <a:lstStyle/>
                <a:p>
                  <a:pPr>
                    <a:defRPr sz="2600" b="0" i="0" u="none" strike="noStrike">
                      <a:solidFill>
                        <a:srgbClr val="53585F"/>
                      </a:solidFill>
                      <a:effectLst>
                        <a:outerShdw blurRad="127000" dist="25433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  <a:endParaRPr lang="es-ES_tradnl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numFmt formatCode="0.00%" sourceLinked="0"/>
              <c:spPr/>
              <c:txPr>
                <a:bodyPr/>
                <a:lstStyle/>
                <a:p>
                  <a:pPr>
                    <a:defRPr sz="2600" b="0" i="0" u="none" strike="noStrike">
                      <a:solidFill>
                        <a:srgbClr val="FFFFFF"/>
                      </a:solidFill>
                      <a:effectLst>
                        <a:outerShdw blurRad="127000" dist="25433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  <a:endParaRPr lang="es-ES_tradnl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numFmt formatCode="0.00%" sourceLinked="0"/>
              <c:spPr/>
              <c:txPr>
                <a:bodyPr/>
                <a:lstStyle/>
                <a:p>
                  <a:pPr>
                    <a:defRPr sz="2600" b="0" i="0" u="none" strike="noStrike">
                      <a:solidFill>
                        <a:srgbClr val="000000"/>
                      </a:solidFill>
                      <a:effectLst>
                        <a:outerShdw blurRad="127000" dist="25433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  <a:endParaRPr lang="es-ES_tradnl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numFmt formatCode="0.00%" sourceLinked="0"/>
              <c:spPr/>
              <c:txPr>
                <a:bodyPr/>
                <a:lstStyle/>
                <a:p>
                  <a:pPr>
                    <a:defRPr sz="2600" b="0" i="0" u="none" strike="noStrike">
                      <a:solidFill>
                        <a:srgbClr val="FFFFFF"/>
                      </a:solidFill>
                      <a:effectLst>
                        <a:outerShdw blurRad="127000" dist="25433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  <a:endParaRPr lang="es-ES_tradnl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600" b="0" i="0" u="none" strike="noStrike">
                    <a:solidFill>
                      <a:srgbClr val="FFFFFF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 Light"/>
                  </a:defRPr>
                </a:pPr>
                <a:endParaRPr lang="es-ES_tradn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Lit>
              <c:ptCount val="6"/>
              <c:pt idx="0">
                <c:v>Localizado bajo riesgo</c:v>
              </c:pt>
              <c:pt idx="1">
                <c:v>Localizado riesgo intermedio</c:v>
              </c:pt>
              <c:pt idx="2">
                <c:v>Localizado riesgo alto</c:v>
              </c:pt>
              <c:pt idx="3">
                <c:v>Localmente avanzado</c:v>
              </c:pt>
              <c:pt idx="4">
                <c:v>Afectación linfática sin metástasis</c:v>
              </c:pt>
              <c:pt idx="5">
                <c:v>Metastásico</c:v>
              </c:pt>
            </c:strLit>
          </c:cat>
          <c:val>
            <c:numLit>
              <c:formatCode>General</c:formatCode>
              <c:ptCount val="6"/>
              <c:pt idx="0">
                <c:v>0.377</c:v>
              </c:pt>
              <c:pt idx="1">
                <c:v>0.301</c:v>
              </c:pt>
              <c:pt idx="2">
                <c:v>0.216</c:v>
              </c:pt>
              <c:pt idx="3">
                <c:v>0.052</c:v>
              </c:pt>
              <c:pt idx="4">
                <c:v>0.011</c:v>
              </c:pt>
              <c:pt idx="5">
                <c:v>0.044</c:v>
              </c:pt>
            </c:numLit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40"/>
        <c:axId val="2082606368"/>
        <c:axId val="2082664144"/>
      </c:barChart>
      <c:catAx>
        <c:axId val="20826063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1000" b="1" i="0" u="none" strike="noStrike">
                <a:solidFill>
                  <a:srgbClr val="000000"/>
                </a:solidFill>
                <a:latin typeface="Helvetica"/>
              </a:defRPr>
            </a:pPr>
            <a:endParaRPr lang="es-ES_tradnl"/>
          </a:p>
        </c:txPr>
        <c:crossAx val="2082664144"/>
        <c:crosses val="autoZero"/>
        <c:auto val="1"/>
        <c:lblAlgn val="ctr"/>
        <c:lblOffset val="100"/>
        <c:noMultiLvlLbl val="1"/>
      </c:catAx>
      <c:valAx>
        <c:axId val="2082664144"/>
        <c:scaling>
          <c:orientation val="minMax"/>
          <c:max val="0.4"/>
        </c:scaling>
        <c:delete val="0"/>
        <c:axPos val="l"/>
        <c:numFmt formatCode="0%" sourceLinked="0"/>
        <c:majorTickMark val="none"/>
        <c:minorTickMark val="none"/>
        <c:tickLblPos val="none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s-ES_tradnl"/>
          </a:p>
        </c:txPr>
        <c:crossAx val="2082606368"/>
        <c:crosses val="autoZero"/>
        <c:crossBetween val="between"/>
        <c:majorUnit val="0.1"/>
        <c:minorUnit val="0.05"/>
      </c:valAx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638645"/>
          <c:y val="0.172084"/>
          <c:w val="0.361355"/>
          <c:h val="0.420454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800" b="0" i="0" u="none" strike="noStrike">
              <a:solidFill>
                <a:srgbClr val="000000"/>
              </a:solidFill>
              <a:latin typeface="Helvetica Light"/>
            </a:defRPr>
          </a:pPr>
          <a:endParaRPr lang="es-ES_tradnl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0.150228"/>
          <c:y val="0.0601884"/>
          <c:w val="0.836331"/>
          <c:h val="0.84706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Proporción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300" b="0" i="0" u="none" strike="noStrike">
                    <a:solidFill>
                      <a:srgbClr val="FFFFFF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 Light"/>
                  </a:defRPr>
                </a:pPr>
                <a:endParaRPr lang="es-ES_tradn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Cansancio </c:v>
                </c:pt>
                <c:pt idx="1">
                  <c:v>Incapacidad</c:v>
                </c:pt>
                <c:pt idx="2">
                  <c:v>Dolor</c:v>
                </c:pt>
                <c:pt idx="3">
                  <c:v>Otros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66.0</c:v>
                </c:pt>
                <c:pt idx="1">
                  <c:v>41.0</c:v>
                </c:pt>
                <c:pt idx="2">
                  <c:v>22.0</c:v>
                </c:pt>
                <c:pt idx="3">
                  <c:v>19.0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-2093233024"/>
        <c:axId val="2147243200"/>
      </c:barChart>
      <c:catAx>
        <c:axId val="-2093233024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s-ES_tradnl"/>
          </a:p>
        </c:txPr>
        <c:crossAx val="2147243200"/>
        <c:crosses val="autoZero"/>
        <c:auto val="1"/>
        <c:lblAlgn val="ctr"/>
        <c:lblOffset val="100"/>
        <c:noMultiLvlLbl val="1"/>
      </c:catAx>
      <c:valAx>
        <c:axId val="2147243200"/>
        <c:scaling>
          <c:orientation val="minMax"/>
        </c:scaling>
        <c:delete val="0"/>
        <c:axPos val="t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numFmt formatCode="General" sourceLinked="0"/>
        <c:majorTickMark val="none"/>
        <c:minorTickMark val="none"/>
        <c:tickLblPos val="high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s-ES_tradnl"/>
          </a:p>
        </c:txPr>
        <c:crossAx val="-2093233024"/>
        <c:crosses val="autoZero"/>
        <c:crossBetween val="between"/>
        <c:majorUnit val="17.5"/>
        <c:minorUnit val="8.7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0.270659"/>
          <c:y val="0.0508988"/>
          <c:w val="0.715159"/>
          <c:h val="0.86873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Proporción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300" b="0" i="0" u="none" strike="noStrike">
                    <a:solidFill>
                      <a:srgbClr val="FFFFFF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 Light"/>
                  </a:defRPr>
                </a:pPr>
                <a:endParaRPr lang="es-ES_tradn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Sheet1!$B$1:$I$1</c:f>
              <c:strCache>
                <c:ptCount val="8"/>
                <c:pt idx="0">
                  <c:v>Intimidad con la pareja</c:v>
                </c:pt>
                <c:pt idx="1">
                  <c:v>Deportes</c:v>
                </c:pt>
                <c:pt idx="2">
                  <c:v>Viajar</c:v>
                </c:pt>
                <c:pt idx="3">
                  <c:v>Hobbies</c:v>
                </c:pt>
                <c:pt idx="4">
                  <c:v>Ejercicio suave</c:v>
                </c:pt>
                <c:pt idx="5">
                  <c:v>Trabajo</c:v>
                </c:pt>
                <c:pt idx="6">
                  <c:v>Actividades familiares</c:v>
                </c:pt>
                <c:pt idx="7">
                  <c:v>Otros</c:v>
                </c:pt>
              </c:strCache>
            </c:strRef>
          </c:cat>
          <c:val>
            <c:numRef>
              <c:f>Sheet1!$B$2:$I$2</c:f>
              <c:numCache>
                <c:formatCode>General</c:formatCode>
                <c:ptCount val="8"/>
                <c:pt idx="0">
                  <c:v>85.0</c:v>
                </c:pt>
                <c:pt idx="1">
                  <c:v>32.0</c:v>
                </c:pt>
                <c:pt idx="2">
                  <c:v>19.0</c:v>
                </c:pt>
                <c:pt idx="3">
                  <c:v>15.0</c:v>
                </c:pt>
                <c:pt idx="4">
                  <c:v>12.0</c:v>
                </c:pt>
                <c:pt idx="5">
                  <c:v>10.0</c:v>
                </c:pt>
                <c:pt idx="6">
                  <c:v>10.0</c:v>
                </c:pt>
                <c:pt idx="7">
                  <c:v>16.0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144711136"/>
        <c:axId val="2144713952"/>
      </c:barChart>
      <c:catAx>
        <c:axId val="2144711136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s-ES_tradnl"/>
          </a:p>
        </c:txPr>
        <c:crossAx val="2144713952"/>
        <c:crosses val="autoZero"/>
        <c:auto val="1"/>
        <c:lblAlgn val="ctr"/>
        <c:lblOffset val="100"/>
        <c:noMultiLvlLbl val="1"/>
      </c:catAx>
      <c:valAx>
        <c:axId val="2144713952"/>
        <c:scaling>
          <c:orientation val="minMax"/>
        </c:scaling>
        <c:delete val="0"/>
        <c:axPos val="t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numFmt formatCode="General" sourceLinked="0"/>
        <c:majorTickMark val="none"/>
        <c:minorTickMark val="none"/>
        <c:tickLblPos val="high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s-ES_tradnl"/>
          </a:p>
        </c:txPr>
        <c:crossAx val="2144711136"/>
        <c:crosses val="autoZero"/>
        <c:crossBetween val="between"/>
        <c:majorUnit val="22.5"/>
        <c:minorUnit val="11.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7" name="Shape 12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370572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 Juan López</a:t>
            </a:r>
          </a:p>
        </p:txBody>
      </p:sp>
      <p:sp>
        <p:nvSpPr>
          <p:cNvPr id="95" name="Shape 95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“Escribir una cita aquí” </a:t>
            </a:r>
          </a:p>
        </p:txBody>
      </p:sp>
      <p:sp>
        <p:nvSpPr>
          <p:cNvPr id="96" name="Shape 9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Texto del título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7" name="Shape 57"/>
          <p:cNvSpPr/>
          <p:nvPr/>
        </p:nvSpPr>
        <p:spPr>
          <a:xfrm>
            <a:off x="8488883" y="342899"/>
            <a:ext cx="385023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/>
            </a:lvl1pPr>
          </a:lstStyle>
          <a:p>
            <a:r>
              <a:t>Cáncer de próstata</a:t>
            </a:r>
          </a:p>
        </p:txBody>
      </p:sp>
      <p:pic>
        <p:nvPicPr>
          <p:cNvPr id="58" name="Captura de pantalla 2015-11-25 a las 17.44.4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9505" y="227441"/>
            <a:ext cx="6141964" cy="1475976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8" name="Shape 68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9" name="Shape 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7" name="Shape 7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7" name="Shape 8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curomed.es" TargetMode="Externa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2.png"/><Relationship Id="rId5" Type="http://schemas.openxmlformats.org/officeDocument/2006/relationships/image" Target="../media/image16.jpe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/>
          </p:cNvSpPr>
          <p:nvPr>
            <p:ph type="ctrTitle"/>
          </p:nvPr>
        </p:nvSpPr>
        <p:spPr>
          <a:xfrm>
            <a:off x="1413933" y="3412986"/>
            <a:ext cx="10464801" cy="2592438"/>
          </a:xfrm>
          <a:prstGeom prst="rect">
            <a:avLst/>
          </a:prstGeom>
        </p:spPr>
        <p:txBody>
          <a:bodyPr/>
          <a:lstStyle/>
          <a:p>
            <a:pPr>
              <a:defRPr sz="6200" b="1">
                <a:latin typeface="Helvetica"/>
                <a:ea typeface="Helvetica"/>
                <a:cs typeface="Helvetica"/>
                <a:sym typeface="Helvetica"/>
              </a:defRPr>
            </a:pPr>
            <a:r>
              <a:t>Cáncer de próstata</a:t>
            </a:r>
          </a:p>
          <a:p>
            <a:pPr>
              <a:defRPr sz="6200" i="1"/>
            </a:pPr>
            <a:r>
              <a:t>‘la perspectiva del urólogo’</a:t>
            </a:r>
          </a:p>
        </p:txBody>
      </p:sp>
      <p:sp>
        <p:nvSpPr>
          <p:cNvPr id="130" name="Shape 130"/>
          <p:cNvSpPr>
            <a:spLocks noGrp="1"/>
          </p:cNvSpPr>
          <p:nvPr>
            <p:ph type="subTitle" sz="quarter" idx="1"/>
          </p:nvPr>
        </p:nvSpPr>
        <p:spPr>
          <a:xfrm>
            <a:off x="1270000" y="6191071"/>
            <a:ext cx="10464800" cy="181883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414781">
              <a:defRPr sz="2272"/>
            </a:pPr>
            <a:r>
              <a:t>Dr.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Bernardino Miñana López</a:t>
            </a:r>
          </a:p>
          <a:p>
            <a:pPr defTabSz="414781">
              <a:defRPr sz="2272"/>
            </a:pPr>
            <a:r>
              <a:t>Jefe de Servicio de Urología</a:t>
            </a:r>
          </a:p>
          <a:p>
            <a:pPr defTabSz="414781">
              <a:defRPr sz="2272"/>
            </a:pPr>
            <a:r>
              <a:t>Hospital Morales Meseguer. Murcia</a:t>
            </a:r>
          </a:p>
          <a:p>
            <a:pPr defTabSz="414781">
              <a:defRPr sz="2272"/>
            </a:pPr>
            <a:endParaRPr/>
          </a:p>
          <a:p>
            <a:pPr defTabSz="414781">
              <a:defRPr sz="2272"/>
            </a:pPr>
            <a:r>
              <a:t>Director de </a:t>
            </a:r>
            <a:r>
              <a:rPr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Corporación Urológica del Mediterráneo</a:t>
            </a:r>
            <a:r>
              <a:t> (</a:t>
            </a:r>
            <a:r>
              <a:rPr u="sng">
                <a:hlinkClick r:id="rId2"/>
              </a:rPr>
              <a:t>www.curomed.es</a:t>
            </a:r>
            <a:r>
              <a:t>)</a:t>
            </a:r>
          </a:p>
        </p:txBody>
      </p:sp>
      <p:pic>
        <p:nvPicPr>
          <p:cNvPr id="131" name="Captura de pantalla 2015-11-25 a las 17.44.4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7113" y="509293"/>
            <a:ext cx="11310574" cy="2718046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/>
        </p:nvSpPr>
        <p:spPr>
          <a:xfrm>
            <a:off x="5115499" y="2165377"/>
            <a:ext cx="346806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Calidad de vida</a:t>
            </a:r>
          </a:p>
        </p:txBody>
      </p:sp>
      <p:sp>
        <p:nvSpPr>
          <p:cNvPr id="171" name="Shape 171"/>
          <p:cNvSpPr/>
          <p:nvPr/>
        </p:nvSpPr>
        <p:spPr>
          <a:xfrm>
            <a:off x="889000" y="3275038"/>
            <a:ext cx="10704712" cy="236259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2600">
                <a:solidFill>
                  <a:srgbClr val="FFFFFF"/>
                </a:solidFill>
              </a:defRPr>
            </a:pPr>
            <a:r>
              <a:t>Casi el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80%</a:t>
            </a:r>
            <a:r>
              <a:t> perciben que ya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no son capaces de realizar las actividades que solían realizar</a:t>
            </a:r>
            <a:r>
              <a:t> antes del diagnóstico</a:t>
            </a:r>
          </a:p>
        </p:txBody>
      </p:sp>
      <p:sp>
        <p:nvSpPr>
          <p:cNvPr id="172" name="Shape 172"/>
          <p:cNvSpPr/>
          <p:nvPr/>
        </p:nvSpPr>
        <p:spPr>
          <a:xfrm>
            <a:off x="897466" y="6099596"/>
            <a:ext cx="10687779" cy="236259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2600">
                <a:solidFill>
                  <a:srgbClr val="FFFFFF"/>
                </a:solidFill>
              </a:defRPr>
            </a:pPr>
            <a:r>
              <a:t>Casi el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80%</a:t>
            </a:r>
            <a:r>
              <a:t> perciben que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el impacto emocional de la enfermedad (46%) es tan negativo como el impacto físico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/>
        </p:nvSpPr>
        <p:spPr>
          <a:xfrm>
            <a:off x="3930166" y="2165350"/>
            <a:ext cx="346806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Calidad de vida</a:t>
            </a:r>
          </a:p>
        </p:txBody>
      </p:sp>
      <p:sp>
        <p:nvSpPr>
          <p:cNvPr id="175" name="Shape 175"/>
          <p:cNvSpPr/>
          <p:nvPr/>
        </p:nvSpPr>
        <p:spPr>
          <a:xfrm>
            <a:off x="1344745" y="6402358"/>
            <a:ext cx="10701802" cy="2037557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2300">
                <a:solidFill>
                  <a:srgbClr val="FFFFFF"/>
                </a:solidFill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El 74%</a:t>
            </a:r>
            <a:r>
              <a:t> de los que han dejado o disminuido el ejercicio físico como consecuencia de la enfermedad experimentan un mayor impacto negativo en la sensación de bienestar</a:t>
            </a:r>
          </a:p>
        </p:txBody>
      </p:sp>
      <p:sp>
        <p:nvSpPr>
          <p:cNvPr id="176" name="Shape 176"/>
          <p:cNvSpPr/>
          <p:nvPr/>
        </p:nvSpPr>
        <p:spPr>
          <a:xfrm>
            <a:off x="1356386" y="4074318"/>
            <a:ext cx="10701801" cy="1716949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2300">
                <a:solidFill>
                  <a:srgbClr val="FFFFFF"/>
                </a:solidFill>
              </a:defRPr>
            </a:pPr>
            <a:r>
              <a:t>El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92%</a:t>
            </a:r>
            <a:r>
              <a:t> de los médicos creen que el ejercicio físico mejora la salud emocional</a:t>
            </a:r>
          </a:p>
        </p:txBody>
      </p:sp>
      <p:sp>
        <p:nvSpPr>
          <p:cNvPr id="177" name="Shape 177"/>
          <p:cNvSpPr/>
          <p:nvPr/>
        </p:nvSpPr>
        <p:spPr>
          <a:xfrm>
            <a:off x="1514720" y="3208587"/>
            <a:ext cx="2236827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r>
              <a:t>Ejercicio físico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/>
        </p:nvSpPr>
        <p:spPr>
          <a:xfrm>
            <a:off x="5013214" y="2080683"/>
            <a:ext cx="346806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Calidad de vida</a:t>
            </a:r>
          </a:p>
        </p:txBody>
      </p:sp>
      <p:sp>
        <p:nvSpPr>
          <p:cNvPr id="180" name="Shape 180"/>
          <p:cNvSpPr/>
          <p:nvPr/>
        </p:nvSpPr>
        <p:spPr>
          <a:xfrm>
            <a:off x="869251" y="3188945"/>
            <a:ext cx="329069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Cansancio y fatiga</a:t>
            </a:r>
          </a:p>
        </p:txBody>
      </p:sp>
      <p:graphicFrame>
        <p:nvGraphicFramePr>
          <p:cNvPr id="181" name="Chart 181"/>
          <p:cNvGraphicFramePr/>
          <p:nvPr/>
        </p:nvGraphicFramePr>
        <p:xfrm>
          <a:off x="506391" y="3818841"/>
          <a:ext cx="10979813" cy="50641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/>
        </p:nvSpPr>
        <p:spPr>
          <a:xfrm>
            <a:off x="5047766" y="2170253"/>
            <a:ext cx="346806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Calidad de vida</a:t>
            </a:r>
          </a:p>
        </p:txBody>
      </p:sp>
      <p:sp>
        <p:nvSpPr>
          <p:cNvPr id="184" name="Shape 184"/>
          <p:cNvSpPr/>
          <p:nvPr/>
        </p:nvSpPr>
        <p:spPr>
          <a:xfrm>
            <a:off x="1390269" y="2954587"/>
            <a:ext cx="10783063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r>
              <a:t>Funcionamiento físico y emocional según la extensión de la enfermedad</a:t>
            </a:r>
          </a:p>
        </p:txBody>
      </p:sp>
      <p:sp>
        <p:nvSpPr>
          <p:cNvPr id="185" name="Shape 185"/>
          <p:cNvSpPr/>
          <p:nvPr/>
        </p:nvSpPr>
        <p:spPr>
          <a:xfrm>
            <a:off x="4258686" y="4701058"/>
            <a:ext cx="4555161" cy="105615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t>Pacientes metastásicos</a:t>
            </a:r>
          </a:p>
        </p:txBody>
      </p:sp>
      <p:sp>
        <p:nvSpPr>
          <p:cNvPr id="186" name="Shape 186"/>
          <p:cNvSpPr/>
          <p:nvPr/>
        </p:nvSpPr>
        <p:spPr>
          <a:xfrm>
            <a:off x="4258686" y="5828837"/>
            <a:ext cx="4555161" cy="1056159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t>Pacientes medicados</a:t>
            </a:r>
          </a:p>
        </p:txBody>
      </p:sp>
      <p:sp>
        <p:nvSpPr>
          <p:cNvPr id="187" name="Shape 187"/>
          <p:cNvSpPr/>
          <p:nvPr/>
        </p:nvSpPr>
        <p:spPr>
          <a:xfrm>
            <a:off x="4258686" y="6956616"/>
            <a:ext cx="4555161" cy="1056159"/>
          </a:xfrm>
          <a:prstGeom prst="rect">
            <a:avLst/>
          </a:prstGeom>
          <a:solidFill>
            <a:schemeClr val="accent2">
              <a:hueOff val="-554920"/>
              <a:satOff val="-21482"/>
              <a:lumOff val="-6228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t>Pacientes esperando o sometidos recientemente a prostatectomía radical</a:t>
            </a:r>
          </a:p>
        </p:txBody>
      </p:sp>
      <p:sp>
        <p:nvSpPr>
          <p:cNvPr id="188" name="Shape 188"/>
          <p:cNvSpPr/>
          <p:nvPr/>
        </p:nvSpPr>
        <p:spPr>
          <a:xfrm>
            <a:off x="4258686" y="8084395"/>
            <a:ext cx="4555161" cy="1056159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t>Pacientes en periodo de remisión o situación estable tras tratamiento primario</a:t>
            </a:r>
          </a:p>
        </p:txBody>
      </p:sp>
      <p:sp>
        <p:nvSpPr>
          <p:cNvPr id="189" name="Shape 189"/>
          <p:cNvSpPr/>
          <p:nvPr/>
        </p:nvSpPr>
        <p:spPr>
          <a:xfrm>
            <a:off x="2889353" y="8084395"/>
            <a:ext cx="1270001" cy="1056159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35%</a:t>
            </a:r>
          </a:p>
        </p:txBody>
      </p:sp>
      <p:sp>
        <p:nvSpPr>
          <p:cNvPr id="190" name="Shape 190"/>
          <p:cNvSpPr/>
          <p:nvPr/>
        </p:nvSpPr>
        <p:spPr>
          <a:xfrm>
            <a:off x="2399477" y="6956616"/>
            <a:ext cx="1759877" cy="1056159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47%</a:t>
            </a:r>
          </a:p>
        </p:txBody>
      </p:sp>
      <p:sp>
        <p:nvSpPr>
          <p:cNvPr id="191" name="Shape 191"/>
          <p:cNvSpPr/>
          <p:nvPr/>
        </p:nvSpPr>
        <p:spPr>
          <a:xfrm>
            <a:off x="1691254" y="5828837"/>
            <a:ext cx="2468100" cy="1056159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67%</a:t>
            </a:r>
          </a:p>
        </p:txBody>
      </p:sp>
      <p:sp>
        <p:nvSpPr>
          <p:cNvPr id="192" name="Shape 192"/>
          <p:cNvSpPr/>
          <p:nvPr/>
        </p:nvSpPr>
        <p:spPr>
          <a:xfrm>
            <a:off x="691286" y="4701058"/>
            <a:ext cx="3468068" cy="1056158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74%</a:t>
            </a:r>
          </a:p>
        </p:txBody>
      </p:sp>
      <p:sp>
        <p:nvSpPr>
          <p:cNvPr id="193" name="Shape 193"/>
          <p:cNvSpPr/>
          <p:nvPr/>
        </p:nvSpPr>
        <p:spPr>
          <a:xfrm>
            <a:off x="8913179" y="4701058"/>
            <a:ext cx="2649580" cy="1056158"/>
          </a:xfrm>
          <a:prstGeom prst="rect">
            <a:avLst/>
          </a:prstGeom>
          <a:solidFill>
            <a:schemeClr val="accent3">
              <a:hueOff val="-546624"/>
              <a:satOff val="7767"/>
              <a:lumOff val="-14512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49%</a:t>
            </a:r>
          </a:p>
        </p:txBody>
      </p:sp>
      <p:sp>
        <p:nvSpPr>
          <p:cNvPr id="194" name="Shape 194"/>
          <p:cNvSpPr/>
          <p:nvPr/>
        </p:nvSpPr>
        <p:spPr>
          <a:xfrm>
            <a:off x="8913179" y="5828837"/>
            <a:ext cx="2216391" cy="1056159"/>
          </a:xfrm>
          <a:prstGeom prst="rect">
            <a:avLst/>
          </a:prstGeom>
          <a:solidFill>
            <a:schemeClr val="accent3">
              <a:hueOff val="-546624"/>
              <a:satOff val="7767"/>
              <a:lumOff val="-14512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43%</a:t>
            </a:r>
          </a:p>
        </p:txBody>
      </p:sp>
      <p:sp>
        <p:nvSpPr>
          <p:cNvPr id="195" name="Shape 195"/>
          <p:cNvSpPr/>
          <p:nvPr/>
        </p:nvSpPr>
        <p:spPr>
          <a:xfrm>
            <a:off x="8913179" y="6956616"/>
            <a:ext cx="1596406" cy="1056159"/>
          </a:xfrm>
          <a:prstGeom prst="rect">
            <a:avLst/>
          </a:prstGeom>
          <a:solidFill>
            <a:schemeClr val="accent3">
              <a:hueOff val="-546624"/>
              <a:satOff val="7767"/>
              <a:lumOff val="-14512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33%</a:t>
            </a:r>
          </a:p>
        </p:txBody>
      </p:sp>
      <p:sp>
        <p:nvSpPr>
          <p:cNvPr id="196" name="Shape 196"/>
          <p:cNvSpPr/>
          <p:nvPr/>
        </p:nvSpPr>
        <p:spPr>
          <a:xfrm>
            <a:off x="8913179" y="8084395"/>
            <a:ext cx="1473574" cy="1056159"/>
          </a:xfrm>
          <a:prstGeom prst="rect">
            <a:avLst/>
          </a:prstGeom>
          <a:solidFill>
            <a:schemeClr val="accent3">
              <a:hueOff val="-546624"/>
              <a:satOff val="7767"/>
              <a:lumOff val="-14512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32%</a:t>
            </a:r>
          </a:p>
        </p:txBody>
      </p:sp>
      <p:sp>
        <p:nvSpPr>
          <p:cNvPr id="197" name="Shape 197"/>
          <p:cNvSpPr/>
          <p:nvPr/>
        </p:nvSpPr>
        <p:spPr>
          <a:xfrm>
            <a:off x="742967" y="3586518"/>
            <a:ext cx="3364706" cy="977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900"/>
            </a:pPr>
            <a:r>
              <a:t>Pacientes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descontentos</a:t>
            </a:r>
            <a:r>
              <a:t> con la forma en que se encuentran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físicamente</a:t>
            </a:r>
          </a:p>
        </p:txBody>
      </p:sp>
      <p:sp>
        <p:nvSpPr>
          <p:cNvPr id="198" name="Shape 198"/>
          <p:cNvSpPr/>
          <p:nvPr/>
        </p:nvSpPr>
        <p:spPr>
          <a:xfrm>
            <a:off x="8930234" y="3586518"/>
            <a:ext cx="3364706" cy="977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900"/>
            </a:pPr>
            <a:r>
              <a:t>Pacientes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descontentos</a:t>
            </a:r>
            <a:r>
              <a:t> con la forma en que se encuentran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emocionalmente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/>
        </p:nvSpPr>
        <p:spPr>
          <a:xfrm>
            <a:off x="5335633" y="1742016"/>
            <a:ext cx="346806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Calidad de vida</a:t>
            </a:r>
          </a:p>
        </p:txBody>
      </p:sp>
      <p:sp>
        <p:nvSpPr>
          <p:cNvPr id="201" name="Shape 201"/>
          <p:cNvSpPr/>
          <p:nvPr/>
        </p:nvSpPr>
        <p:spPr>
          <a:xfrm>
            <a:off x="731735" y="2823049"/>
            <a:ext cx="9356930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r>
              <a:t>Actividades restringidas ( no puede hacer o tiene limitaciones)</a:t>
            </a:r>
          </a:p>
        </p:txBody>
      </p:sp>
      <p:graphicFrame>
        <p:nvGraphicFramePr>
          <p:cNvPr id="202" name="Chart 202"/>
          <p:cNvGraphicFramePr/>
          <p:nvPr/>
        </p:nvGraphicFramePr>
        <p:xfrm>
          <a:off x="931248" y="3446881"/>
          <a:ext cx="10405532" cy="5988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/>
        </p:nvSpPr>
        <p:spPr>
          <a:xfrm>
            <a:off x="5335633" y="1742016"/>
            <a:ext cx="346806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Calidad de vida</a:t>
            </a:r>
          </a:p>
        </p:txBody>
      </p:sp>
      <p:sp>
        <p:nvSpPr>
          <p:cNvPr id="205" name="Shape 205"/>
          <p:cNvSpPr/>
          <p:nvPr/>
        </p:nvSpPr>
        <p:spPr>
          <a:xfrm>
            <a:off x="1244545" y="2721449"/>
            <a:ext cx="149024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r>
              <a:t>Intimidad</a:t>
            </a:r>
          </a:p>
        </p:txBody>
      </p:sp>
      <p:sp>
        <p:nvSpPr>
          <p:cNvPr id="206" name="Shape 206"/>
          <p:cNvSpPr/>
          <p:nvPr/>
        </p:nvSpPr>
        <p:spPr>
          <a:xfrm>
            <a:off x="1282364" y="3546929"/>
            <a:ext cx="4043713" cy="1371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100"/>
            </a:pPr>
            <a:r>
              <a:t>Sólo el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38% de los pacientes</a:t>
            </a:r>
            <a:r>
              <a:t> refieren que quieren hablar de los problemas de intimidad con su pareja</a:t>
            </a:r>
          </a:p>
        </p:txBody>
      </p:sp>
      <p:sp>
        <p:nvSpPr>
          <p:cNvPr id="207" name="Shape 207"/>
          <p:cNvSpPr/>
          <p:nvPr/>
        </p:nvSpPr>
        <p:spPr>
          <a:xfrm>
            <a:off x="7334075" y="3546929"/>
            <a:ext cx="4043713" cy="1371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100"/>
            </a:pPr>
            <a:r>
              <a:t>El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60%  de las parejas</a:t>
            </a:r>
            <a:r>
              <a:t> refieren que quieren hablar de los problemas de intimidad con su pareja</a:t>
            </a:r>
          </a:p>
        </p:txBody>
      </p:sp>
      <p:pic>
        <p:nvPicPr>
          <p:cNvPr id="208" name="Captura de pantalla 2015-11-26 a las 23.28.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5852" y="4977781"/>
            <a:ext cx="10477824" cy="43444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/>
        </p:nvSpPr>
        <p:spPr>
          <a:xfrm>
            <a:off x="5335633" y="1742016"/>
            <a:ext cx="346806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Calidad de vida</a:t>
            </a:r>
          </a:p>
        </p:txBody>
      </p:sp>
      <p:sp>
        <p:nvSpPr>
          <p:cNvPr id="211" name="Shape 211"/>
          <p:cNvSpPr/>
          <p:nvPr/>
        </p:nvSpPr>
        <p:spPr>
          <a:xfrm>
            <a:off x="947267" y="2856915"/>
            <a:ext cx="2829866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r>
              <a:t>Papel de la familia</a:t>
            </a:r>
          </a:p>
        </p:txBody>
      </p:sp>
      <p:sp>
        <p:nvSpPr>
          <p:cNvPr id="212" name="Shape 212"/>
          <p:cNvSpPr/>
          <p:nvPr/>
        </p:nvSpPr>
        <p:spPr>
          <a:xfrm>
            <a:off x="1305808" y="5854423"/>
            <a:ext cx="4043713" cy="1689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100"/>
            </a:pPr>
            <a:r>
              <a:t>El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63% de los pacientes</a:t>
            </a:r>
            <a:r>
              <a:t> refieren que la familia juega un </a:t>
            </a:r>
            <a:r>
              <a:rPr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rPr>
              <a:t>papel importante como fuente de información</a:t>
            </a:r>
            <a:r>
              <a:t> sobre la enfermedad</a:t>
            </a:r>
          </a:p>
        </p:txBody>
      </p:sp>
      <p:sp>
        <p:nvSpPr>
          <p:cNvPr id="213" name="Shape 213"/>
          <p:cNvSpPr/>
          <p:nvPr/>
        </p:nvSpPr>
        <p:spPr>
          <a:xfrm>
            <a:off x="831453" y="3704226"/>
            <a:ext cx="11515196" cy="125220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t>El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96%</a:t>
            </a:r>
            <a:r>
              <a:t> de los médicos consideran que el apoyo familiar es fundamental</a:t>
            </a:r>
          </a:p>
        </p:txBody>
      </p:sp>
      <p:sp>
        <p:nvSpPr>
          <p:cNvPr id="214" name="Shape 214"/>
          <p:cNvSpPr/>
          <p:nvPr/>
        </p:nvSpPr>
        <p:spPr>
          <a:xfrm>
            <a:off x="7418742" y="5894641"/>
            <a:ext cx="4043712" cy="1371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100"/>
            </a:pPr>
            <a:r>
              <a:t>El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56% de los pacientes</a:t>
            </a:r>
            <a:r>
              <a:t> refieren que la familia juega un </a:t>
            </a:r>
            <a:r>
              <a:rPr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rPr>
              <a:t>papel importante en la elección del tratamiento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/>
          </p:cNvSpPr>
          <p:nvPr>
            <p:ph type="title"/>
          </p:nvPr>
        </p:nvSpPr>
        <p:spPr>
          <a:xfrm>
            <a:off x="952500" y="31623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t>¿Cómo se diagnostica?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/>
          </p:cNvSpPr>
          <p:nvPr>
            <p:ph type="body" sz="quarter" idx="1"/>
          </p:nvPr>
        </p:nvSpPr>
        <p:spPr>
          <a:xfrm>
            <a:off x="639828" y="1431354"/>
            <a:ext cx="12020882" cy="1278633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r>
              <a:t>El cáncer de próstata habitualmente es asintomático</a:t>
            </a:r>
          </a:p>
        </p:txBody>
      </p:sp>
      <p:grpSp>
        <p:nvGrpSpPr>
          <p:cNvPr id="221" name="Group 221"/>
          <p:cNvGrpSpPr/>
          <p:nvPr/>
        </p:nvGrpSpPr>
        <p:grpSpPr>
          <a:xfrm>
            <a:off x="499296" y="7007606"/>
            <a:ext cx="10550185" cy="2122098"/>
            <a:chOff x="0" y="0"/>
            <a:chExt cx="10550184" cy="2122096"/>
          </a:xfrm>
        </p:grpSpPr>
        <p:sp>
          <p:nvSpPr>
            <p:cNvPr id="219" name="Shape 219"/>
            <p:cNvSpPr/>
            <p:nvPr/>
          </p:nvSpPr>
          <p:spPr>
            <a:xfrm>
              <a:off x="0" y="507048"/>
              <a:ext cx="4784141" cy="469901"/>
            </a:xfrm>
            <a:prstGeom prst="rect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Otros Test (4K  / Phi Index / PCA3)</a:t>
              </a:r>
            </a:p>
          </p:txBody>
        </p:sp>
        <p:pic>
          <p:nvPicPr>
            <p:cNvPr id="220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/>
            <a:stretch>
              <a:fillRect/>
            </a:stretch>
          </p:blipFill>
          <p:spPr>
            <a:xfrm>
              <a:off x="6637526" y="0"/>
              <a:ext cx="3912659" cy="2122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5" name="Group 225"/>
          <p:cNvGrpSpPr/>
          <p:nvPr/>
        </p:nvGrpSpPr>
        <p:grpSpPr>
          <a:xfrm>
            <a:off x="628040" y="2831306"/>
            <a:ext cx="10818761" cy="2565401"/>
            <a:chOff x="0" y="0"/>
            <a:chExt cx="10818760" cy="2565400"/>
          </a:xfrm>
        </p:grpSpPr>
        <p:sp>
          <p:nvSpPr>
            <p:cNvPr id="222" name="Shape 222"/>
            <p:cNvSpPr/>
            <p:nvPr/>
          </p:nvSpPr>
          <p:spPr>
            <a:xfrm>
              <a:off x="0" y="524517"/>
              <a:ext cx="1791920" cy="469901"/>
            </a:xfrm>
            <a:prstGeom prst="rect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25400" dist="25400" dir="2388334" rotWithShape="0">
                <a:srgbClr val="000000">
                  <a:alpha val="7931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r>
                <a:t>Tacto Rectal</a:t>
              </a:r>
            </a:p>
          </p:txBody>
        </p:sp>
        <p:pic>
          <p:nvPicPr>
            <p:cNvPr id="223" name="image003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579760" y="0"/>
              <a:ext cx="7239001" cy="25654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4" name="Shape 224"/>
            <p:cNvSpPr/>
            <p:nvPr/>
          </p:nvSpPr>
          <p:spPr>
            <a:xfrm>
              <a:off x="108771" y="1291472"/>
              <a:ext cx="2861311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100"/>
              </a:lvl1pPr>
            </a:lstStyle>
            <a:p>
              <a:r>
                <a:t>Normal en 2 de cada 3</a:t>
              </a:r>
            </a:p>
          </p:txBody>
        </p:sp>
      </p:grpSp>
      <p:sp>
        <p:nvSpPr>
          <p:cNvPr id="226" name="Shape 226"/>
          <p:cNvSpPr/>
          <p:nvPr/>
        </p:nvSpPr>
        <p:spPr>
          <a:xfrm>
            <a:off x="736811" y="5836081"/>
            <a:ext cx="690068" cy="469902"/>
          </a:xfrm>
          <a:prstGeom prst="rect">
            <a:avLst/>
          </a:prstGeom>
          <a:blipFill rotWithShape="1">
            <a:blip r:embed="rId6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t>PSA</a:t>
            </a:r>
          </a:p>
        </p:txBody>
      </p:sp>
      <p:sp>
        <p:nvSpPr>
          <p:cNvPr id="227" name="Shape 227"/>
          <p:cNvSpPr/>
          <p:nvPr/>
        </p:nvSpPr>
        <p:spPr>
          <a:xfrm>
            <a:off x="1612458" y="5888658"/>
            <a:ext cx="6214843" cy="425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2100"/>
            </a:lvl1pPr>
          </a:lstStyle>
          <a:p>
            <a:r>
              <a:rPr lang="es-ES" dirty="0" smtClean="0"/>
              <a:t>Su elevación </a:t>
            </a:r>
            <a:r>
              <a:rPr lang="es-ES" dirty="0"/>
              <a:t> </a:t>
            </a:r>
            <a:r>
              <a:rPr lang="es-ES" dirty="0" smtClean="0"/>
              <a:t>es el p</a:t>
            </a:r>
            <a:r>
              <a:rPr dirty="0" smtClean="0"/>
              <a:t>rincipal </a:t>
            </a:r>
            <a:r>
              <a:rPr dirty="0"/>
              <a:t>motivo de diagnóstico</a:t>
            </a:r>
          </a:p>
        </p:txBody>
      </p:sp>
      <p:sp>
        <p:nvSpPr>
          <p:cNvPr id="229" name="Shape 229"/>
          <p:cNvSpPr/>
          <p:nvPr/>
        </p:nvSpPr>
        <p:spPr>
          <a:xfrm>
            <a:off x="268596" y="5490831"/>
            <a:ext cx="1210417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30" name="Shape 230"/>
          <p:cNvSpPr/>
          <p:nvPr/>
        </p:nvSpPr>
        <p:spPr>
          <a:xfrm>
            <a:off x="268596" y="6837610"/>
            <a:ext cx="1210417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3" animBg="1" advAuto="0"/>
      <p:bldP spid="225" grpId="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/>
          </p:cNvSpPr>
          <p:nvPr>
            <p:ph type="body" sz="quarter" idx="1"/>
          </p:nvPr>
        </p:nvSpPr>
        <p:spPr>
          <a:xfrm>
            <a:off x="2626386" y="1900684"/>
            <a:ext cx="8928895" cy="1278633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r>
              <a:t>Resonancia Magnética Multiparamétrica</a:t>
            </a:r>
          </a:p>
        </p:txBody>
      </p:sp>
      <p:pic>
        <p:nvPicPr>
          <p:cNvPr id="23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97150" y="3729935"/>
            <a:ext cx="5355667" cy="5151491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Shape 234"/>
          <p:cNvSpPr/>
          <p:nvPr/>
        </p:nvSpPr>
        <p:spPr>
          <a:xfrm>
            <a:off x="584148" y="4555066"/>
            <a:ext cx="4208764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700"/>
            </a:lvl1pPr>
          </a:lstStyle>
          <a:p>
            <a:r>
              <a:rPr dirty="0"/>
              <a:t>Cada vez más importante en el diagnóstico y selección de pacientes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/>
          </p:cNvSpPr>
          <p:nvPr>
            <p:ph type="title"/>
          </p:nvPr>
        </p:nvSpPr>
        <p:spPr>
          <a:xfrm>
            <a:off x="563033" y="2151674"/>
            <a:ext cx="6012194" cy="2159001"/>
          </a:xfrm>
          <a:prstGeom prst="rect">
            <a:avLst/>
          </a:prstGeom>
        </p:spPr>
        <p:txBody>
          <a:bodyPr/>
          <a:lstStyle/>
          <a:p>
            <a:pPr>
              <a:defRPr sz="4000"/>
            </a:pPr>
            <a:r>
              <a:t>Realiza el  </a:t>
            </a:r>
            <a:r>
              <a:rPr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diagnóstico</a:t>
            </a:r>
          </a:p>
        </p:txBody>
      </p:sp>
      <p:sp>
        <p:nvSpPr>
          <p:cNvPr id="134" name="Shape 134"/>
          <p:cNvSpPr>
            <a:spLocks noGrp="1"/>
          </p:cNvSpPr>
          <p:nvPr>
            <p:ph type="body" sz="quarter" idx="4294967295"/>
          </p:nvPr>
        </p:nvSpPr>
        <p:spPr>
          <a:xfrm>
            <a:off x="364397" y="841458"/>
            <a:ext cx="12276006" cy="1278633"/>
          </a:xfrm>
          <a:prstGeom prst="rect">
            <a:avLst/>
          </a:prstGeom>
        </p:spPr>
        <p:txBody>
          <a:bodyPr/>
          <a:lstStyle/>
          <a:p>
            <a:pPr marL="0" indent="0" defTabSz="554990">
              <a:spcBef>
                <a:spcPts val="3900"/>
              </a:spcBef>
              <a:buSzTx/>
              <a:buNone/>
              <a:defRPr sz="3800"/>
            </a:pPr>
            <a:r>
              <a:rPr dirty="0"/>
              <a:t>El papel del urólogo </a:t>
            </a:r>
            <a:r>
              <a:rPr u="sng" dirty="0"/>
              <a:t>es central </a:t>
            </a:r>
            <a:r>
              <a:rPr dirty="0"/>
              <a:t>en  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cáncer de próstata</a:t>
            </a:r>
            <a:r>
              <a:rPr dirty="0"/>
              <a:t>…</a:t>
            </a:r>
          </a:p>
        </p:txBody>
      </p:sp>
      <p:sp>
        <p:nvSpPr>
          <p:cNvPr id="135" name="Shape 135"/>
          <p:cNvSpPr/>
          <p:nvPr/>
        </p:nvSpPr>
        <p:spPr>
          <a:xfrm>
            <a:off x="1282700" y="4071326"/>
            <a:ext cx="11099801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>
              <a:defRPr sz="4000"/>
            </a:pPr>
            <a:r>
              <a:t>Aplica la mayor parte de los </a:t>
            </a:r>
            <a:r>
              <a:rPr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tratamientos</a:t>
            </a:r>
          </a:p>
        </p:txBody>
      </p:sp>
      <p:sp>
        <p:nvSpPr>
          <p:cNvPr id="136" name="Shape 136"/>
          <p:cNvSpPr/>
          <p:nvPr/>
        </p:nvSpPr>
        <p:spPr>
          <a:xfrm>
            <a:off x="1536700" y="6160310"/>
            <a:ext cx="11099801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>
              <a:defRPr sz="4000"/>
            </a:pPr>
            <a:r>
              <a:t>Lleva a cabo el</a:t>
            </a:r>
            <a:r>
              <a:rPr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rPr>
              <a:t> </a:t>
            </a:r>
            <a:r>
              <a:rPr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seguimiento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Group 238"/>
          <p:cNvGrpSpPr/>
          <p:nvPr/>
        </p:nvGrpSpPr>
        <p:grpSpPr>
          <a:xfrm>
            <a:off x="165324" y="3766481"/>
            <a:ext cx="6650327" cy="4672662"/>
            <a:chOff x="0" y="0"/>
            <a:chExt cx="6650325" cy="4672660"/>
          </a:xfrm>
        </p:grpSpPr>
        <p:pic>
          <p:nvPicPr>
            <p:cNvPr id="237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6396327" cy="434246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6" name="Imagen 235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650327" cy="4672661"/>
            </a:xfrm>
            <a:prstGeom prst="rect">
              <a:avLst/>
            </a:prstGeom>
            <a:effectLst/>
          </p:spPr>
        </p:pic>
      </p:grpSp>
      <p:grpSp>
        <p:nvGrpSpPr>
          <p:cNvPr id="241" name="Group 241"/>
          <p:cNvGrpSpPr/>
          <p:nvPr/>
        </p:nvGrpSpPr>
        <p:grpSpPr>
          <a:xfrm>
            <a:off x="6844431" y="3765933"/>
            <a:ext cx="5825646" cy="4673757"/>
            <a:chOff x="0" y="0"/>
            <a:chExt cx="5825645" cy="4673756"/>
          </a:xfrm>
        </p:grpSpPr>
        <p:pic>
          <p:nvPicPr>
            <p:cNvPr id="240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5571646" cy="434355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9" name="Imagen 238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825646" cy="4673757"/>
            </a:xfrm>
            <a:prstGeom prst="rect">
              <a:avLst/>
            </a:prstGeom>
            <a:effectLst/>
          </p:spPr>
        </p:pic>
      </p:grpSp>
      <p:pic>
        <p:nvPicPr>
          <p:cNvPr id="242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739826" y="5186659"/>
            <a:ext cx="997775" cy="513142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Shape 243"/>
          <p:cNvSpPr>
            <a:spLocks noGrp="1"/>
          </p:cNvSpPr>
          <p:nvPr>
            <p:ph type="title" idx="4294967295"/>
          </p:nvPr>
        </p:nvSpPr>
        <p:spPr>
          <a:xfrm>
            <a:off x="1138766" y="2095187"/>
            <a:ext cx="11099801" cy="1279523"/>
          </a:xfrm>
          <a:prstGeom prst="rect">
            <a:avLst/>
          </a:prstGeom>
        </p:spPr>
        <p:txBody>
          <a:bodyPr/>
          <a:lstStyle>
            <a:lvl1pPr>
              <a:defRPr sz="4900"/>
            </a:lvl1pPr>
          </a:lstStyle>
          <a:p>
            <a:r>
              <a:t>Biopsia transrectal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1" animBg="1" advAuto="0"/>
      <p:bldP spid="242" grpId="2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/>
          </p:cNvSpPr>
          <p:nvPr>
            <p:ph type="title"/>
          </p:nvPr>
        </p:nvSpPr>
        <p:spPr>
          <a:xfrm>
            <a:off x="749300" y="1498600"/>
            <a:ext cx="11747500" cy="215900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368045">
              <a:defRPr sz="3402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4400" dirty="0"/>
              <a:t>Tengo un cáncer de próstata localizado</a:t>
            </a:r>
          </a:p>
          <a:p>
            <a:pPr defTabSz="368045">
              <a:defRPr sz="3402" b="1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defTabSz="368045">
              <a:defRPr sz="3402"/>
            </a:pPr>
            <a:r>
              <a:rPr b="1" dirty="0">
                <a:solidFill>
                  <a:schemeClr val="accent1">
                    <a:lumMod val="50000"/>
                  </a:schemeClr>
                </a:solidFill>
              </a:rPr>
              <a:t>¿Qué riesgo tengo de fallecer por el cáncer de próstata?</a:t>
            </a:r>
          </a:p>
        </p:txBody>
      </p:sp>
      <p:sp>
        <p:nvSpPr>
          <p:cNvPr id="251" name="Shape 251"/>
          <p:cNvSpPr/>
          <p:nvPr/>
        </p:nvSpPr>
        <p:spPr>
          <a:xfrm>
            <a:off x="1503164" y="4641343"/>
            <a:ext cx="10993636" cy="3518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3700"/>
            </a:pP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Depende</a:t>
            </a:r>
            <a:r>
              <a:rPr dirty="0"/>
              <a:t> de… </a:t>
            </a:r>
          </a:p>
          <a:p>
            <a:pPr>
              <a:defRPr sz="3700"/>
            </a:pPr>
            <a:endParaRPr dirty="0"/>
          </a:p>
          <a:p>
            <a:pPr>
              <a:defRPr sz="3700"/>
            </a:pPr>
            <a:r>
              <a:rPr dirty="0"/>
              <a:t>…lo </a:t>
            </a:r>
            <a:r>
              <a:rPr dirty="0">
                <a:solidFill>
                  <a:schemeClr val="accent5"/>
                </a:solidFill>
              </a:rPr>
              <a:t>agresivo que sea el tumor, de lo extendido que esté</a:t>
            </a:r>
            <a:r>
              <a:rPr dirty="0"/>
              <a:t> y de…</a:t>
            </a:r>
          </a:p>
          <a:p>
            <a:pPr>
              <a:defRPr sz="3700"/>
            </a:pPr>
            <a:endParaRPr dirty="0"/>
          </a:p>
          <a:p>
            <a:pPr>
              <a:defRPr sz="3700"/>
            </a:pPr>
            <a:r>
              <a:rPr lang="es-ES" dirty="0" smtClean="0"/>
              <a:t>¡</a:t>
            </a:r>
            <a:r>
              <a:rPr dirty="0" smtClean="0"/>
              <a:t>mi </a:t>
            </a:r>
            <a:r>
              <a:rPr dirty="0"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</a:rPr>
              <a:t>esperanza de </a:t>
            </a:r>
            <a:r>
              <a:rPr dirty="0" smtClean="0"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</a:rPr>
              <a:t>vida</a:t>
            </a:r>
            <a:r>
              <a:rPr lang="es-ES" dirty="0" smtClean="0">
                <a:solidFill>
                  <a:schemeClr val="accent2">
                    <a:hueOff val="-902888"/>
                    <a:satOff val="-15377"/>
                    <a:lumOff val="-12864"/>
                  </a:schemeClr>
                </a:solidFill>
              </a:rPr>
              <a:t>!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/>
          </p:cNvSpPr>
          <p:nvPr>
            <p:ph type="body" sz="quarter" idx="1"/>
          </p:nvPr>
        </p:nvSpPr>
        <p:spPr>
          <a:xfrm>
            <a:off x="1815372" y="1477350"/>
            <a:ext cx="9374056" cy="1278633"/>
          </a:xfrm>
          <a:prstGeom prst="rect">
            <a:avLst/>
          </a:prstGeom>
        </p:spPr>
        <p:txBody>
          <a:bodyPr/>
          <a:lstStyle>
            <a:lvl1pPr marL="0" indent="0" defTabSz="531622">
              <a:spcBef>
                <a:spcPts val="3800"/>
              </a:spcBef>
              <a:buSzTx/>
              <a:buNone/>
              <a:defRPr sz="3276"/>
            </a:lvl1pPr>
          </a:lstStyle>
          <a:p>
            <a:r>
              <a:t>Depende de mi edad, de las otras enfermedades que tengo y de lo agresivo que sea el tumor</a:t>
            </a:r>
          </a:p>
        </p:txBody>
      </p:sp>
      <p:pic>
        <p:nvPicPr>
          <p:cNvPr id="254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4233" y="3321050"/>
            <a:ext cx="10165908" cy="57090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" grpId="1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/>
          </p:cNvSpPr>
          <p:nvPr>
            <p:ph type="title"/>
          </p:nvPr>
        </p:nvSpPr>
        <p:spPr>
          <a:xfrm>
            <a:off x="833966" y="2802466"/>
            <a:ext cx="11099801" cy="21590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490727">
              <a:defRPr sz="4535" b="1">
                <a:latin typeface="Helvetica"/>
                <a:ea typeface="Helvetica"/>
                <a:cs typeface="Helvetica"/>
                <a:sym typeface="Helvetica"/>
              </a:defRPr>
            </a:pPr>
            <a:r>
              <a:t>Tengo un cáncer de próstata localizado</a:t>
            </a:r>
          </a:p>
          <a:p>
            <a:pPr defTabSz="490727">
              <a:defRPr sz="4535"/>
            </a:pPr>
            <a:r>
              <a:t>¿Cuál es el tratamiento más apropiado para mi?</a:t>
            </a:r>
          </a:p>
        </p:txBody>
      </p:sp>
      <p:sp>
        <p:nvSpPr>
          <p:cNvPr id="257" name="Shape 257"/>
          <p:cNvSpPr/>
          <p:nvPr/>
        </p:nvSpPr>
        <p:spPr>
          <a:xfrm>
            <a:off x="1705940" y="5718044"/>
            <a:ext cx="9774424" cy="2872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2A4D79"/>
                </a:solidFill>
              </a:defRPr>
            </a:lvl1pPr>
          </a:lstStyle>
          <a:p>
            <a:r>
              <a:rPr dirty="0"/>
              <a:t>Depende del tipo de tumor y su extensión, de la edad, de las enfermedades </a:t>
            </a:r>
            <a:r>
              <a:rPr dirty="0" smtClean="0"/>
              <a:t>concomitantes</a:t>
            </a:r>
            <a:r>
              <a:rPr lang="is-IS" dirty="0" smtClean="0"/>
              <a:t>…</a:t>
            </a:r>
          </a:p>
          <a:p>
            <a:endParaRPr lang="is-IS" dirty="0"/>
          </a:p>
          <a:p>
            <a:r>
              <a:rPr lang="is-IS" dirty="0" smtClean="0"/>
              <a:t>¡</a:t>
            </a:r>
            <a:r>
              <a:rPr dirty="0" smtClean="0"/>
              <a:t> </a:t>
            </a:r>
            <a:r>
              <a:rPr b="1" dirty="0"/>
              <a:t>y de mis </a:t>
            </a:r>
            <a:r>
              <a:rPr b="1" dirty="0" smtClean="0"/>
              <a:t>preferencias</a:t>
            </a:r>
            <a:r>
              <a:rPr lang="es-ES" b="1" dirty="0" smtClean="0"/>
              <a:t> !</a:t>
            </a:r>
            <a:endParaRPr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/>
          </p:cNvSpPr>
          <p:nvPr>
            <p:ph type="body" sz="half" idx="1"/>
          </p:nvPr>
        </p:nvSpPr>
        <p:spPr>
          <a:xfrm>
            <a:off x="4144433" y="1439333"/>
            <a:ext cx="6014244" cy="7922668"/>
          </a:xfrm>
          <a:prstGeom prst="rect">
            <a:avLst/>
          </a:prstGeom>
        </p:spPr>
        <p:txBody>
          <a:bodyPr/>
          <a:lstStyle/>
          <a:p>
            <a:pPr marL="635000" indent="-635000">
              <a:buSzPct val="100000"/>
              <a:buAutoNum type="arabicPeriod"/>
            </a:pPr>
            <a:r>
              <a:rPr b="1" dirty="0"/>
              <a:t>Observación</a:t>
            </a:r>
          </a:p>
          <a:p>
            <a:pPr marL="635000" indent="-635000">
              <a:buSzPct val="100000"/>
              <a:buAutoNum type="arabicPeriod"/>
            </a:pPr>
            <a:r>
              <a:rPr dirty="0"/>
              <a:t>Vigilancia Activa</a:t>
            </a:r>
          </a:p>
          <a:p>
            <a:pPr marL="635000" indent="-635000">
              <a:buSzPct val="100000"/>
              <a:buAutoNum type="arabicPeriod"/>
            </a:pPr>
            <a:r>
              <a:rPr dirty="0"/>
              <a:t>Terapia Focal</a:t>
            </a:r>
          </a:p>
          <a:p>
            <a:pPr marL="635000" indent="-635000">
              <a:buSzPct val="100000"/>
              <a:buAutoNum type="arabicPeriod"/>
            </a:pPr>
            <a:r>
              <a:rPr dirty="0"/>
              <a:t>Prostatectomía radical</a:t>
            </a:r>
          </a:p>
          <a:p>
            <a:pPr marL="635000" indent="-635000">
              <a:buSzPct val="100000"/>
              <a:buAutoNum type="arabicPeriod"/>
            </a:pPr>
            <a:r>
              <a:rPr dirty="0"/>
              <a:t>Radioterapia</a:t>
            </a:r>
          </a:p>
          <a:p>
            <a:pPr marL="635000" indent="-635000">
              <a:buSzPct val="100000"/>
              <a:buAutoNum type="arabicPeriod"/>
            </a:pPr>
            <a:r>
              <a:rPr dirty="0"/>
              <a:t>Hormonoterapia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9301656" y="1940835"/>
            <a:ext cx="3137337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Poco riesgo de tener </a:t>
            </a:r>
            <a:r>
              <a:rPr kumimoji="0" lang="es-E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síntomas o fallecer por la enfermedad</a:t>
            </a:r>
            <a:endParaRPr kumimoji="0" lang="es-ES_tradnl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4" name="Conector recto de flecha 3"/>
          <p:cNvCxnSpPr/>
          <p:nvPr/>
        </p:nvCxnSpPr>
        <p:spPr>
          <a:xfrm>
            <a:off x="7803931" y="2695903"/>
            <a:ext cx="1387366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/>
          </p:cNvSpPr>
          <p:nvPr>
            <p:ph type="body" sz="half" idx="1"/>
          </p:nvPr>
        </p:nvSpPr>
        <p:spPr>
          <a:xfrm>
            <a:off x="4144433" y="1439333"/>
            <a:ext cx="6014244" cy="7922668"/>
          </a:xfrm>
          <a:prstGeom prst="rect">
            <a:avLst/>
          </a:prstGeom>
        </p:spPr>
        <p:txBody>
          <a:bodyPr/>
          <a:lstStyle/>
          <a:p>
            <a:pPr marL="635000" indent="-635000">
              <a:buSzPct val="100000"/>
              <a:buAutoNum type="arabicPeriod"/>
            </a:pPr>
            <a:r>
              <a:t>Observación</a:t>
            </a:r>
          </a:p>
          <a:p>
            <a:pPr marL="635000" indent="-635000">
              <a:buSzPct val="100000"/>
              <a:buAutoNum type="arabicPeriod"/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Vigilancia Activa</a:t>
            </a:r>
          </a:p>
          <a:p>
            <a:pPr marL="635000" indent="-635000">
              <a:buSzPct val="100000"/>
              <a:buAutoNum type="arabicPeriod"/>
            </a:pPr>
            <a:r>
              <a:t>Terapia Focal</a:t>
            </a:r>
          </a:p>
          <a:p>
            <a:pPr marL="635000" indent="-635000">
              <a:buSzPct val="100000"/>
              <a:buAutoNum type="arabicPeriod"/>
            </a:pPr>
            <a:r>
              <a:t>Prostatectomía radical</a:t>
            </a:r>
          </a:p>
          <a:p>
            <a:pPr marL="635000" indent="-635000">
              <a:buSzPct val="100000"/>
              <a:buAutoNum type="arabicPeriod"/>
            </a:pPr>
            <a:r>
              <a:t>Radioterapia</a:t>
            </a:r>
          </a:p>
          <a:p>
            <a:pPr marL="635000" indent="-635000">
              <a:buSzPct val="100000"/>
              <a:buAutoNum type="arabicPeriod"/>
            </a:pPr>
            <a:r>
              <a:t>Hormonoterapia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9616966" y="2796693"/>
            <a:ext cx="3137337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Retrasar el tratamiento radical para evitar sus efectos adversos</a:t>
            </a:r>
            <a:endParaRPr kumimoji="0" lang="es-ES_tradnl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4" name="Conector recto de flecha 3"/>
          <p:cNvCxnSpPr/>
          <p:nvPr/>
        </p:nvCxnSpPr>
        <p:spPr>
          <a:xfrm>
            <a:off x="8513380" y="3831020"/>
            <a:ext cx="1387366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" name="Group 305"/>
          <p:cNvGrpSpPr/>
          <p:nvPr/>
        </p:nvGrpSpPr>
        <p:grpSpPr>
          <a:xfrm>
            <a:off x="493754" y="1905754"/>
            <a:ext cx="12017292" cy="5366771"/>
            <a:chOff x="17005" y="0"/>
            <a:chExt cx="12017290" cy="5366769"/>
          </a:xfrm>
        </p:grpSpPr>
        <p:sp>
          <p:nvSpPr>
            <p:cNvPr id="263" name="Shape 263"/>
            <p:cNvSpPr/>
            <p:nvPr/>
          </p:nvSpPr>
          <p:spPr>
            <a:xfrm>
              <a:off x="1413361" y="4261193"/>
              <a:ext cx="9544196" cy="2263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866986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64" name="Shape 264"/>
            <p:cNvSpPr/>
            <p:nvPr/>
          </p:nvSpPr>
          <p:spPr>
            <a:xfrm>
              <a:off x="1413361" y="4261192"/>
              <a:ext cx="2795" cy="9736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866986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65" name="Shape 265"/>
            <p:cNvSpPr/>
            <p:nvPr/>
          </p:nvSpPr>
          <p:spPr>
            <a:xfrm>
              <a:off x="2175890" y="4261192"/>
              <a:ext cx="2795" cy="9736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866986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66" name="Shape 266"/>
            <p:cNvSpPr/>
            <p:nvPr/>
          </p:nvSpPr>
          <p:spPr>
            <a:xfrm>
              <a:off x="2941213" y="4261192"/>
              <a:ext cx="2795" cy="9736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866986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67" name="Shape 267"/>
            <p:cNvSpPr/>
            <p:nvPr/>
          </p:nvSpPr>
          <p:spPr>
            <a:xfrm>
              <a:off x="3706536" y="4261192"/>
              <a:ext cx="2795" cy="9736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866986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68" name="Shape 268"/>
            <p:cNvSpPr/>
            <p:nvPr/>
          </p:nvSpPr>
          <p:spPr>
            <a:xfrm>
              <a:off x="4469067" y="4261192"/>
              <a:ext cx="2795" cy="9736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866986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69" name="Shape 269"/>
            <p:cNvSpPr/>
            <p:nvPr/>
          </p:nvSpPr>
          <p:spPr>
            <a:xfrm>
              <a:off x="5234390" y="4261192"/>
              <a:ext cx="2795" cy="9736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866986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70" name="Shape 270"/>
            <p:cNvSpPr/>
            <p:nvPr/>
          </p:nvSpPr>
          <p:spPr>
            <a:xfrm>
              <a:off x="5996920" y="4261192"/>
              <a:ext cx="2794" cy="9736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866986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71" name="Shape 271"/>
            <p:cNvSpPr/>
            <p:nvPr/>
          </p:nvSpPr>
          <p:spPr>
            <a:xfrm>
              <a:off x="6762242" y="4261192"/>
              <a:ext cx="2795" cy="9736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866986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72" name="Shape 272"/>
            <p:cNvSpPr/>
            <p:nvPr/>
          </p:nvSpPr>
          <p:spPr>
            <a:xfrm>
              <a:off x="7527565" y="4261192"/>
              <a:ext cx="2795" cy="9736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866986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73" name="Shape 273"/>
            <p:cNvSpPr/>
            <p:nvPr/>
          </p:nvSpPr>
          <p:spPr>
            <a:xfrm>
              <a:off x="8290097" y="4261192"/>
              <a:ext cx="2795" cy="9736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866986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74" name="Shape 274"/>
            <p:cNvSpPr/>
            <p:nvPr/>
          </p:nvSpPr>
          <p:spPr>
            <a:xfrm>
              <a:off x="9069384" y="4261192"/>
              <a:ext cx="2795" cy="9736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866986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75" name="Shape 275"/>
            <p:cNvSpPr/>
            <p:nvPr/>
          </p:nvSpPr>
          <p:spPr>
            <a:xfrm>
              <a:off x="9831915" y="4261192"/>
              <a:ext cx="2795" cy="9736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866986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76" name="Shape 276"/>
            <p:cNvSpPr/>
            <p:nvPr/>
          </p:nvSpPr>
          <p:spPr>
            <a:xfrm>
              <a:off x="10597238" y="4261192"/>
              <a:ext cx="2795" cy="9736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866986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77" name="Shape 277"/>
            <p:cNvSpPr/>
            <p:nvPr/>
          </p:nvSpPr>
          <p:spPr>
            <a:xfrm>
              <a:off x="1265323" y="4435535"/>
              <a:ext cx="267730" cy="5078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l" defTabSz="1733973">
                <a:defRPr sz="24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0</a:t>
              </a:r>
            </a:p>
          </p:txBody>
        </p:sp>
        <p:sp>
          <p:nvSpPr>
            <p:cNvPr id="278" name="Shape 278"/>
            <p:cNvSpPr/>
            <p:nvPr/>
          </p:nvSpPr>
          <p:spPr>
            <a:xfrm>
              <a:off x="2027854" y="4435535"/>
              <a:ext cx="267730" cy="5078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l" defTabSz="1733973">
                <a:defRPr sz="24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79" name="Shape 279"/>
            <p:cNvSpPr/>
            <p:nvPr/>
          </p:nvSpPr>
          <p:spPr>
            <a:xfrm>
              <a:off x="2793177" y="4435535"/>
              <a:ext cx="267730" cy="5078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l" defTabSz="1733973">
                <a:defRPr sz="24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280" name="Shape 280"/>
            <p:cNvSpPr/>
            <p:nvPr/>
          </p:nvSpPr>
          <p:spPr>
            <a:xfrm>
              <a:off x="3558500" y="4435535"/>
              <a:ext cx="267730" cy="5078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l" defTabSz="1733973">
                <a:defRPr sz="24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9</a:t>
              </a:r>
            </a:p>
          </p:txBody>
        </p:sp>
        <p:sp>
          <p:nvSpPr>
            <p:cNvPr id="281" name="Shape 281"/>
            <p:cNvSpPr/>
            <p:nvPr/>
          </p:nvSpPr>
          <p:spPr>
            <a:xfrm>
              <a:off x="4234442" y="4435535"/>
              <a:ext cx="516799" cy="5078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l" defTabSz="1733973">
                <a:defRPr sz="24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12</a:t>
              </a:r>
            </a:p>
          </p:txBody>
        </p:sp>
        <p:sp>
          <p:nvSpPr>
            <p:cNvPr id="282" name="Shape 282"/>
            <p:cNvSpPr/>
            <p:nvPr/>
          </p:nvSpPr>
          <p:spPr>
            <a:xfrm>
              <a:off x="4999766" y="4435535"/>
              <a:ext cx="516798" cy="5078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l" defTabSz="1733973">
                <a:defRPr sz="24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15</a:t>
              </a:r>
            </a:p>
          </p:txBody>
        </p:sp>
        <p:sp>
          <p:nvSpPr>
            <p:cNvPr id="283" name="Shape 283"/>
            <p:cNvSpPr/>
            <p:nvPr/>
          </p:nvSpPr>
          <p:spPr>
            <a:xfrm>
              <a:off x="5762295" y="4435535"/>
              <a:ext cx="516799" cy="5078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l" defTabSz="1733973">
                <a:defRPr sz="24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18</a:t>
              </a:r>
            </a:p>
          </p:txBody>
        </p:sp>
        <p:sp>
          <p:nvSpPr>
            <p:cNvPr id="284" name="Shape 284"/>
            <p:cNvSpPr/>
            <p:nvPr/>
          </p:nvSpPr>
          <p:spPr>
            <a:xfrm>
              <a:off x="6527618" y="4435535"/>
              <a:ext cx="516799" cy="5078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l" defTabSz="1733973">
                <a:defRPr sz="24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21</a:t>
              </a:r>
            </a:p>
          </p:txBody>
        </p:sp>
        <p:sp>
          <p:nvSpPr>
            <p:cNvPr id="285" name="Shape 285"/>
            <p:cNvSpPr/>
            <p:nvPr/>
          </p:nvSpPr>
          <p:spPr>
            <a:xfrm>
              <a:off x="7292941" y="4435535"/>
              <a:ext cx="516799" cy="5078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l" defTabSz="1733973">
                <a:defRPr sz="24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24</a:t>
              </a:r>
            </a:p>
          </p:txBody>
        </p:sp>
        <p:sp>
          <p:nvSpPr>
            <p:cNvPr id="286" name="Shape 286"/>
            <p:cNvSpPr/>
            <p:nvPr/>
          </p:nvSpPr>
          <p:spPr>
            <a:xfrm>
              <a:off x="8055472" y="4435535"/>
              <a:ext cx="516799" cy="5078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l" defTabSz="1733973">
                <a:defRPr sz="24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27</a:t>
              </a:r>
            </a:p>
          </p:txBody>
        </p:sp>
        <p:sp>
          <p:nvSpPr>
            <p:cNvPr id="287" name="Shape 287"/>
            <p:cNvSpPr/>
            <p:nvPr/>
          </p:nvSpPr>
          <p:spPr>
            <a:xfrm>
              <a:off x="8834760" y="4435535"/>
              <a:ext cx="516799" cy="5078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l" defTabSz="1733973">
                <a:defRPr sz="24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30</a:t>
              </a:r>
            </a:p>
          </p:txBody>
        </p:sp>
        <p:sp>
          <p:nvSpPr>
            <p:cNvPr id="288" name="Shape 288"/>
            <p:cNvSpPr/>
            <p:nvPr/>
          </p:nvSpPr>
          <p:spPr>
            <a:xfrm>
              <a:off x="9597290" y="4435535"/>
              <a:ext cx="516799" cy="5078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l" defTabSz="1733973">
                <a:defRPr sz="24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33</a:t>
              </a:r>
            </a:p>
          </p:txBody>
        </p:sp>
        <p:sp>
          <p:nvSpPr>
            <p:cNvPr id="289" name="Shape 289"/>
            <p:cNvSpPr/>
            <p:nvPr/>
          </p:nvSpPr>
          <p:spPr>
            <a:xfrm>
              <a:off x="10362613" y="4435535"/>
              <a:ext cx="516799" cy="5078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l" defTabSz="1733973">
                <a:defRPr sz="24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36</a:t>
              </a:r>
            </a:p>
          </p:txBody>
        </p:sp>
        <p:sp>
          <p:nvSpPr>
            <p:cNvPr id="290" name="Shape 290"/>
            <p:cNvSpPr/>
            <p:nvPr/>
          </p:nvSpPr>
          <p:spPr>
            <a:xfrm flipV="1">
              <a:off x="1036285" y="597744"/>
              <a:ext cx="2794" cy="3500428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866986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91" name="Shape 291"/>
            <p:cNvSpPr/>
            <p:nvPr/>
          </p:nvSpPr>
          <p:spPr>
            <a:xfrm flipH="1">
              <a:off x="916180" y="4098171"/>
              <a:ext cx="120107" cy="2264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866986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92" name="Shape 292"/>
            <p:cNvSpPr/>
            <p:nvPr/>
          </p:nvSpPr>
          <p:spPr>
            <a:xfrm flipH="1">
              <a:off x="916180" y="3228724"/>
              <a:ext cx="120107" cy="2265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866986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93" name="Shape 293"/>
            <p:cNvSpPr/>
            <p:nvPr/>
          </p:nvSpPr>
          <p:spPr>
            <a:xfrm flipH="1">
              <a:off x="916180" y="2347958"/>
              <a:ext cx="120107" cy="2264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866986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94" name="Shape 294"/>
            <p:cNvSpPr/>
            <p:nvPr/>
          </p:nvSpPr>
          <p:spPr>
            <a:xfrm flipH="1">
              <a:off x="916180" y="1478512"/>
              <a:ext cx="120107" cy="2264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866986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95" name="Shape 295"/>
            <p:cNvSpPr/>
            <p:nvPr/>
          </p:nvSpPr>
          <p:spPr>
            <a:xfrm flipH="1">
              <a:off x="916180" y="597744"/>
              <a:ext cx="120107" cy="2264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866986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96" name="Shape 296"/>
            <p:cNvSpPr/>
            <p:nvPr/>
          </p:nvSpPr>
          <p:spPr>
            <a:xfrm rot="16200000">
              <a:off x="444452" y="3689399"/>
              <a:ext cx="641223" cy="5078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l" defTabSz="1733973">
                <a:defRPr sz="24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0.0</a:t>
              </a:r>
            </a:p>
          </p:txBody>
        </p:sp>
        <p:sp>
          <p:nvSpPr>
            <p:cNvPr id="297" name="Shape 297"/>
            <p:cNvSpPr/>
            <p:nvPr/>
          </p:nvSpPr>
          <p:spPr>
            <a:xfrm rot="16200000">
              <a:off x="444452" y="2819953"/>
              <a:ext cx="641223" cy="5078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l" defTabSz="1733973">
                <a:defRPr sz="24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0.1</a:t>
              </a:r>
            </a:p>
          </p:txBody>
        </p:sp>
        <p:sp>
          <p:nvSpPr>
            <p:cNvPr id="298" name="Shape 298"/>
            <p:cNvSpPr/>
            <p:nvPr/>
          </p:nvSpPr>
          <p:spPr>
            <a:xfrm rot="16200000">
              <a:off x="444452" y="1939187"/>
              <a:ext cx="641223" cy="5078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l" defTabSz="1733973">
                <a:defRPr sz="24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0.2</a:t>
              </a:r>
            </a:p>
          </p:txBody>
        </p:sp>
        <p:sp>
          <p:nvSpPr>
            <p:cNvPr id="299" name="Shape 299"/>
            <p:cNvSpPr/>
            <p:nvPr/>
          </p:nvSpPr>
          <p:spPr>
            <a:xfrm rot="16200000">
              <a:off x="447244" y="1069741"/>
              <a:ext cx="641223" cy="5078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l" defTabSz="1733973">
                <a:defRPr sz="24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0.3</a:t>
              </a:r>
            </a:p>
          </p:txBody>
        </p:sp>
        <p:sp>
          <p:nvSpPr>
            <p:cNvPr id="300" name="Shape 300"/>
            <p:cNvSpPr/>
            <p:nvPr/>
          </p:nvSpPr>
          <p:spPr>
            <a:xfrm rot="16200000">
              <a:off x="447244" y="186709"/>
              <a:ext cx="641223" cy="5078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l" defTabSz="1733973">
                <a:defRPr sz="24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0.4</a:t>
              </a:r>
            </a:p>
          </p:txBody>
        </p:sp>
        <p:sp>
          <p:nvSpPr>
            <p:cNvPr id="301" name="Shape 301"/>
            <p:cNvSpPr/>
            <p:nvPr/>
          </p:nvSpPr>
          <p:spPr>
            <a:xfrm>
              <a:off x="1036283" y="0"/>
              <a:ext cx="10485528" cy="4261193"/>
            </a:xfrm>
            <a:prstGeom prst="rect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866986">
                <a:defRPr sz="3400" b="1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02" name="Shape 302"/>
            <p:cNvSpPr/>
            <p:nvPr/>
          </p:nvSpPr>
          <p:spPr>
            <a:xfrm>
              <a:off x="3228909" y="4858937"/>
              <a:ext cx="8805387" cy="5078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l" defTabSz="1733973">
                <a:defRPr sz="24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Meses desde el inicio de vigilancia activa</a:t>
              </a:r>
            </a:p>
          </p:txBody>
        </p:sp>
        <p:sp>
          <p:nvSpPr>
            <p:cNvPr id="303" name="Shape 303"/>
            <p:cNvSpPr/>
            <p:nvPr/>
          </p:nvSpPr>
          <p:spPr>
            <a:xfrm rot="16200000">
              <a:off x="-1822620" y="1876680"/>
              <a:ext cx="4187082" cy="5078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l" defTabSz="1733973">
                <a:defRPr sz="24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Probabilidad de ser tratado</a:t>
              </a:r>
            </a:p>
          </p:txBody>
        </p:sp>
        <p:sp>
          <p:nvSpPr>
            <p:cNvPr id="304" name="Shape 304"/>
            <p:cNvSpPr/>
            <p:nvPr/>
          </p:nvSpPr>
          <p:spPr>
            <a:xfrm>
              <a:off x="1413361" y="946428"/>
              <a:ext cx="10080480" cy="3151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413" y="21600"/>
                  </a:lnTo>
                  <a:lnTo>
                    <a:pt x="2413" y="21228"/>
                  </a:lnTo>
                  <a:lnTo>
                    <a:pt x="3131" y="21228"/>
                  </a:lnTo>
                  <a:lnTo>
                    <a:pt x="3131" y="20781"/>
                  </a:lnTo>
                  <a:lnTo>
                    <a:pt x="3791" y="20781"/>
                  </a:lnTo>
                  <a:lnTo>
                    <a:pt x="3791" y="20334"/>
                  </a:lnTo>
                  <a:lnTo>
                    <a:pt x="4280" y="20334"/>
                  </a:lnTo>
                  <a:lnTo>
                    <a:pt x="4280" y="19961"/>
                  </a:lnTo>
                  <a:lnTo>
                    <a:pt x="5544" y="19961"/>
                  </a:lnTo>
                  <a:lnTo>
                    <a:pt x="5544" y="19514"/>
                  </a:lnTo>
                  <a:lnTo>
                    <a:pt x="6319" y="19514"/>
                  </a:lnTo>
                  <a:lnTo>
                    <a:pt x="6319" y="19068"/>
                  </a:lnTo>
                  <a:lnTo>
                    <a:pt x="6664" y="19068"/>
                  </a:lnTo>
                  <a:lnTo>
                    <a:pt x="6664" y="18695"/>
                  </a:lnTo>
                  <a:lnTo>
                    <a:pt x="6807" y="18695"/>
                  </a:lnTo>
                  <a:lnTo>
                    <a:pt x="6807" y="18248"/>
                  </a:lnTo>
                  <a:lnTo>
                    <a:pt x="6922" y="18248"/>
                  </a:lnTo>
                  <a:lnTo>
                    <a:pt x="6922" y="17801"/>
                  </a:lnTo>
                  <a:lnTo>
                    <a:pt x="7210" y="17801"/>
                  </a:lnTo>
                  <a:lnTo>
                    <a:pt x="7210" y="17354"/>
                  </a:lnTo>
                  <a:lnTo>
                    <a:pt x="7324" y="17354"/>
                  </a:lnTo>
                  <a:lnTo>
                    <a:pt x="7324" y="16908"/>
                  </a:lnTo>
                  <a:lnTo>
                    <a:pt x="7640" y="16908"/>
                  </a:lnTo>
                  <a:lnTo>
                    <a:pt x="7640" y="16461"/>
                  </a:lnTo>
                  <a:lnTo>
                    <a:pt x="7928" y="16461"/>
                  </a:lnTo>
                  <a:lnTo>
                    <a:pt x="7928" y="15567"/>
                  </a:lnTo>
                  <a:lnTo>
                    <a:pt x="8301" y="15567"/>
                  </a:lnTo>
                  <a:lnTo>
                    <a:pt x="8301" y="15120"/>
                  </a:lnTo>
                  <a:lnTo>
                    <a:pt x="8732" y="15120"/>
                  </a:lnTo>
                  <a:lnTo>
                    <a:pt x="8732" y="14748"/>
                  </a:lnTo>
                  <a:lnTo>
                    <a:pt x="9450" y="14748"/>
                  </a:lnTo>
                  <a:lnTo>
                    <a:pt x="9450" y="14301"/>
                  </a:lnTo>
                  <a:lnTo>
                    <a:pt x="9536" y="14301"/>
                  </a:lnTo>
                  <a:lnTo>
                    <a:pt x="9536" y="13854"/>
                  </a:lnTo>
                  <a:lnTo>
                    <a:pt x="9651" y="13854"/>
                  </a:lnTo>
                  <a:lnTo>
                    <a:pt x="9651" y="13407"/>
                  </a:lnTo>
                  <a:lnTo>
                    <a:pt x="10082" y="13407"/>
                  </a:lnTo>
                  <a:lnTo>
                    <a:pt x="10082" y="12960"/>
                  </a:lnTo>
                  <a:lnTo>
                    <a:pt x="10312" y="12960"/>
                  </a:lnTo>
                  <a:lnTo>
                    <a:pt x="10312" y="12439"/>
                  </a:lnTo>
                  <a:lnTo>
                    <a:pt x="10513" y="12439"/>
                  </a:lnTo>
                  <a:lnTo>
                    <a:pt x="10513" y="11992"/>
                  </a:lnTo>
                  <a:lnTo>
                    <a:pt x="11030" y="11992"/>
                  </a:lnTo>
                  <a:lnTo>
                    <a:pt x="11030" y="11545"/>
                  </a:lnTo>
                  <a:lnTo>
                    <a:pt x="11604" y="11545"/>
                  </a:lnTo>
                  <a:lnTo>
                    <a:pt x="11604" y="11098"/>
                  </a:lnTo>
                  <a:lnTo>
                    <a:pt x="11748" y="11098"/>
                  </a:lnTo>
                  <a:lnTo>
                    <a:pt x="11748" y="10651"/>
                  </a:lnTo>
                  <a:lnTo>
                    <a:pt x="12294" y="10651"/>
                  </a:lnTo>
                  <a:lnTo>
                    <a:pt x="12294" y="10130"/>
                  </a:lnTo>
                  <a:lnTo>
                    <a:pt x="12437" y="10130"/>
                  </a:lnTo>
                  <a:lnTo>
                    <a:pt x="12437" y="9683"/>
                  </a:lnTo>
                  <a:lnTo>
                    <a:pt x="12926" y="9683"/>
                  </a:lnTo>
                  <a:lnTo>
                    <a:pt x="12926" y="9236"/>
                  </a:lnTo>
                  <a:lnTo>
                    <a:pt x="13155" y="9236"/>
                  </a:lnTo>
                  <a:lnTo>
                    <a:pt x="13155" y="8714"/>
                  </a:lnTo>
                  <a:lnTo>
                    <a:pt x="13557" y="8714"/>
                  </a:lnTo>
                  <a:lnTo>
                    <a:pt x="13557" y="8268"/>
                  </a:lnTo>
                  <a:lnTo>
                    <a:pt x="13902" y="8268"/>
                  </a:lnTo>
                  <a:lnTo>
                    <a:pt x="13902" y="7746"/>
                  </a:lnTo>
                  <a:lnTo>
                    <a:pt x="14074" y="7746"/>
                  </a:lnTo>
                  <a:lnTo>
                    <a:pt x="14074" y="7299"/>
                  </a:lnTo>
                  <a:lnTo>
                    <a:pt x="14821" y="7299"/>
                  </a:lnTo>
                  <a:lnTo>
                    <a:pt x="14821" y="6778"/>
                  </a:lnTo>
                  <a:lnTo>
                    <a:pt x="15884" y="6778"/>
                  </a:lnTo>
                  <a:lnTo>
                    <a:pt x="15884" y="6257"/>
                  </a:lnTo>
                  <a:lnTo>
                    <a:pt x="15941" y="6257"/>
                  </a:lnTo>
                  <a:lnTo>
                    <a:pt x="15941" y="5810"/>
                  </a:lnTo>
                  <a:lnTo>
                    <a:pt x="15999" y="5810"/>
                  </a:lnTo>
                  <a:lnTo>
                    <a:pt x="15999" y="5288"/>
                  </a:lnTo>
                  <a:lnTo>
                    <a:pt x="18239" y="5288"/>
                  </a:lnTo>
                  <a:lnTo>
                    <a:pt x="18239" y="4767"/>
                  </a:lnTo>
                  <a:lnTo>
                    <a:pt x="18814" y="4767"/>
                  </a:lnTo>
                  <a:lnTo>
                    <a:pt x="18814" y="4171"/>
                  </a:lnTo>
                  <a:lnTo>
                    <a:pt x="19474" y="4171"/>
                  </a:lnTo>
                  <a:lnTo>
                    <a:pt x="19474" y="3501"/>
                  </a:lnTo>
                  <a:lnTo>
                    <a:pt x="21140" y="3501"/>
                  </a:lnTo>
                  <a:lnTo>
                    <a:pt x="21140" y="2309"/>
                  </a:lnTo>
                  <a:lnTo>
                    <a:pt x="21255" y="2309"/>
                  </a:lnTo>
                  <a:lnTo>
                    <a:pt x="21255" y="0"/>
                  </a:lnTo>
                  <a:lnTo>
                    <a:pt x="21600" y="0"/>
                  </a:lnTo>
                </a:path>
              </a:pathLst>
            </a:cu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866986">
                <a:defRPr sz="3400" b="1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306" name="Shape 306"/>
          <p:cNvSpPr/>
          <p:nvPr/>
        </p:nvSpPr>
        <p:spPr>
          <a:xfrm>
            <a:off x="10687084" y="2741593"/>
            <a:ext cx="775031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r>
              <a:t>30%</a:t>
            </a:r>
          </a:p>
        </p:txBody>
      </p:sp>
      <p:grpSp>
        <p:nvGrpSpPr>
          <p:cNvPr id="309" name="Group 309"/>
          <p:cNvGrpSpPr/>
          <p:nvPr/>
        </p:nvGrpSpPr>
        <p:grpSpPr>
          <a:xfrm>
            <a:off x="1511029" y="3371922"/>
            <a:ext cx="9563570" cy="2667229"/>
            <a:chOff x="0" y="0"/>
            <a:chExt cx="9563569" cy="2667228"/>
          </a:xfrm>
        </p:grpSpPr>
        <p:sp>
          <p:nvSpPr>
            <p:cNvPr id="307" name="Shape 307"/>
            <p:cNvSpPr/>
            <p:nvPr/>
          </p:nvSpPr>
          <p:spPr>
            <a:xfrm>
              <a:off x="0" y="20272"/>
              <a:ext cx="9543921" cy="1"/>
            </a:xfrm>
            <a:prstGeom prst="line">
              <a:avLst/>
            </a:prstGeom>
            <a:noFill/>
            <a:ln w="254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308" name="Shape 308"/>
            <p:cNvSpPr/>
            <p:nvPr/>
          </p:nvSpPr>
          <p:spPr>
            <a:xfrm flipV="1">
              <a:off x="9563569" y="0"/>
              <a:ext cx="1" cy="2667229"/>
            </a:xfrm>
            <a:prstGeom prst="line">
              <a:avLst/>
            </a:prstGeom>
            <a:noFill/>
            <a:ln w="254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sp>
        <p:nvSpPr>
          <p:cNvPr id="310" name="Shape 310"/>
          <p:cNvSpPr>
            <a:spLocks noGrp="1"/>
          </p:cNvSpPr>
          <p:nvPr>
            <p:ph type="title" idx="4294967295"/>
          </p:nvPr>
        </p:nvSpPr>
        <p:spPr>
          <a:xfrm>
            <a:off x="1169111" y="444500"/>
            <a:ext cx="11099801" cy="1403606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Seguimiento activo</a:t>
            </a:r>
          </a:p>
        </p:txBody>
      </p:sp>
      <p:sp>
        <p:nvSpPr>
          <p:cNvPr id="311" name="Shape 311"/>
          <p:cNvSpPr/>
          <p:nvPr/>
        </p:nvSpPr>
        <p:spPr>
          <a:xfrm>
            <a:off x="3292742" y="8835142"/>
            <a:ext cx="6436321" cy="323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16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Cozar JM, Miñana B, et al. BJU Int. 2012 ;110(11 Pt B):E701-6. </a:t>
            </a:r>
          </a:p>
        </p:txBody>
      </p:sp>
      <p:sp>
        <p:nvSpPr>
          <p:cNvPr id="312" name="Shape 312"/>
          <p:cNvSpPr/>
          <p:nvPr/>
        </p:nvSpPr>
        <p:spPr>
          <a:xfrm>
            <a:off x="2062498" y="7566543"/>
            <a:ext cx="9464129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s-ES" dirty="0" smtClean="0"/>
              <a:t>A los 36 meses, 1 de cada 3 ya se ha tratado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" grpId="1" animBg="1" advAuto="0"/>
      <p:bldP spid="312" grpId="2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/>
          </p:cNvSpPr>
          <p:nvPr>
            <p:ph type="body" sz="half" idx="1"/>
          </p:nvPr>
        </p:nvSpPr>
        <p:spPr>
          <a:xfrm>
            <a:off x="4144433" y="1439333"/>
            <a:ext cx="6014244" cy="7922668"/>
          </a:xfrm>
          <a:prstGeom prst="rect">
            <a:avLst/>
          </a:prstGeom>
        </p:spPr>
        <p:txBody>
          <a:bodyPr/>
          <a:lstStyle/>
          <a:p>
            <a:pPr marL="635000" indent="-635000">
              <a:buSzPct val="100000"/>
              <a:buAutoNum type="arabicPeriod"/>
            </a:pPr>
            <a:r>
              <a:t>Observación</a:t>
            </a:r>
          </a:p>
          <a:p>
            <a:pPr marL="635000" indent="-635000">
              <a:buSzPct val="100000"/>
              <a:buAutoNum type="arabicPeriod"/>
            </a:pPr>
            <a:r>
              <a:t>Vigilancia Activa</a:t>
            </a:r>
          </a:p>
          <a:p>
            <a:pPr marL="635000" indent="-635000">
              <a:buSzPct val="100000"/>
              <a:buAutoNum type="arabicPeriod"/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Terapia Focal</a:t>
            </a:r>
          </a:p>
          <a:p>
            <a:pPr marL="635000" indent="-635000">
              <a:buSzPct val="100000"/>
              <a:buAutoNum type="arabicPeriod"/>
            </a:pPr>
            <a:r>
              <a:t>Prostatectomía radical</a:t>
            </a:r>
          </a:p>
          <a:p>
            <a:pPr marL="635000" indent="-635000">
              <a:buSzPct val="100000"/>
              <a:buAutoNum type="arabicPeriod"/>
            </a:pPr>
            <a:r>
              <a:t>Radioterapia</a:t>
            </a:r>
          </a:p>
          <a:p>
            <a:pPr marL="635000" indent="-635000">
              <a:buSzPct val="100000"/>
              <a:buAutoNum type="arabicPeriod"/>
            </a:pPr>
            <a:r>
              <a:t>Hormonoterapia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/>
          </p:cNvSpPr>
          <p:nvPr>
            <p:ph type="body" idx="4294967295"/>
          </p:nvPr>
        </p:nvSpPr>
        <p:spPr>
          <a:xfrm>
            <a:off x="698117" y="1665881"/>
            <a:ext cx="11099801" cy="4968149"/>
          </a:xfrm>
          <a:prstGeom prst="rect">
            <a:avLst/>
          </a:prstGeom>
        </p:spPr>
        <p:txBody>
          <a:bodyPr/>
          <a:lstStyle/>
          <a:p>
            <a:pPr marL="406400" indent="-406400">
              <a:buSzPct val="100000"/>
              <a:buAutoNum type="arabicPeriod"/>
              <a:defRPr sz="3300" b="1">
                <a:latin typeface="Helvetica"/>
                <a:ea typeface="Helvetica"/>
                <a:cs typeface="Helvetica"/>
                <a:sym typeface="Helvetica"/>
              </a:defRPr>
            </a:pPr>
            <a:r>
              <a:t> Cualquier tratamiento subtotal de la glándula…</a:t>
            </a:r>
          </a:p>
          <a:p>
            <a:pPr marL="889000" lvl="1" indent="-444500">
              <a:defRPr sz="3300"/>
            </a:pPr>
            <a:r>
              <a:t>Unilateral</a:t>
            </a:r>
          </a:p>
          <a:p>
            <a:pPr marL="889000" lvl="1" indent="-444500">
              <a:defRPr sz="3300"/>
            </a:pPr>
            <a:r>
              <a:t>Bilateral</a:t>
            </a:r>
          </a:p>
          <a:p>
            <a:pPr marL="338666" indent="-338666">
              <a:buSzPct val="100000"/>
              <a:buAutoNum type="arabicPeriod"/>
              <a:defRPr sz="3300" b="1">
                <a:latin typeface="Helvetica"/>
                <a:ea typeface="Helvetica"/>
                <a:cs typeface="Helvetica"/>
                <a:sym typeface="Helvetica"/>
              </a:defRPr>
            </a:pPr>
            <a:r>
              <a:t> … dirigido a zonas con biopsia positiva </a:t>
            </a:r>
            <a:r>
              <a:rPr u="sng"/>
              <a:t>concordante</a:t>
            </a:r>
            <a:r>
              <a:t> con lesiones radiológicamente visibles.</a:t>
            </a:r>
          </a:p>
        </p:txBody>
      </p:sp>
      <p:pic>
        <p:nvPicPr>
          <p:cNvPr id="317" name="Captura de pantalla 2014-12-23 a las 20.50.56.png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5989275" y="3068845"/>
            <a:ext cx="1979336" cy="18532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Captura de pantalla 2014-12-23 a las 20.50.56.png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10378090" y="3223252"/>
            <a:ext cx="1979337" cy="18532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Captura de pantalla 2014-12-23 a las 20.50.56.png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8020124" y="3151395"/>
            <a:ext cx="1979336" cy="1853264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Shape 320"/>
          <p:cNvSpPr/>
          <p:nvPr/>
        </p:nvSpPr>
        <p:spPr>
          <a:xfrm>
            <a:off x="8890692" y="3376380"/>
            <a:ext cx="1016909" cy="15472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98" extrusionOk="0">
                <a:moveTo>
                  <a:pt x="3988" y="350"/>
                </a:moveTo>
                <a:cubicBezTo>
                  <a:pt x="2585" y="1018"/>
                  <a:pt x="2337" y="2322"/>
                  <a:pt x="3446" y="3195"/>
                </a:cubicBezTo>
                <a:lnTo>
                  <a:pt x="3303" y="5374"/>
                </a:lnTo>
                <a:lnTo>
                  <a:pt x="2756" y="6694"/>
                </a:lnTo>
                <a:lnTo>
                  <a:pt x="2839" y="8621"/>
                </a:lnTo>
                <a:lnTo>
                  <a:pt x="3125" y="10270"/>
                </a:lnTo>
                <a:lnTo>
                  <a:pt x="3582" y="12041"/>
                </a:lnTo>
                <a:lnTo>
                  <a:pt x="5278" y="13179"/>
                </a:lnTo>
                <a:lnTo>
                  <a:pt x="2399" y="14082"/>
                </a:lnTo>
                <a:lnTo>
                  <a:pt x="683" y="15551"/>
                </a:lnTo>
                <a:lnTo>
                  <a:pt x="0" y="17322"/>
                </a:lnTo>
                <a:lnTo>
                  <a:pt x="139" y="18638"/>
                </a:lnTo>
                <a:lnTo>
                  <a:pt x="12" y="19753"/>
                </a:lnTo>
                <a:lnTo>
                  <a:pt x="149" y="21045"/>
                </a:lnTo>
                <a:lnTo>
                  <a:pt x="3730" y="21498"/>
                </a:lnTo>
                <a:lnTo>
                  <a:pt x="8819" y="21015"/>
                </a:lnTo>
                <a:lnTo>
                  <a:pt x="13257" y="20296"/>
                </a:lnTo>
                <a:lnTo>
                  <a:pt x="16556" y="18884"/>
                </a:lnTo>
                <a:lnTo>
                  <a:pt x="19214" y="16845"/>
                </a:lnTo>
                <a:lnTo>
                  <a:pt x="20684" y="14295"/>
                </a:lnTo>
                <a:lnTo>
                  <a:pt x="21600" y="11087"/>
                </a:lnTo>
                <a:lnTo>
                  <a:pt x="20776" y="8173"/>
                </a:lnTo>
                <a:lnTo>
                  <a:pt x="19587" y="5534"/>
                </a:lnTo>
                <a:lnTo>
                  <a:pt x="17254" y="3585"/>
                </a:lnTo>
                <a:lnTo>
                  <a:pt x="14595" y="2263"/>
                </a:lnTo>
                <a:lnTo>
                  <a:pt x="12121" y="1273"/>
                </a:lnTo>
                <a:lnTo>
                  <a:pt x="9319" y="377"/>
                </a:lnTo>
                <a:lnTo>
                  <a:pt x="6655" y="126"/>
                </a:lnTo>
                <a:cubicBezTo>
                  <a:pt x="5766" y="-102"/>
                  <a:pt x="4760" y="-18"/>
                  <a:pt x="3988" y="350"/>
                </a:cubicBezTo>
                <a:close/>
              </a:path>
            </a:pathLst>
          </a:custGeom>
          <a:solidFill>
            <a:srgbClr val="FFFFFF"/>
          </a:solidFill>
          <a:ln w="635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21" name="Shape 321"/>
          <p:cNvSpPr/>
          <p:nvPr/>
        </p:nvSpPr>
        <p:spPr>
          <a:xfrm>
            <a:off x="6837657" y="3824381"/>
            <a:ext cx="1070215" cy="10189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6" h="21600" extrusionOk="0">
                <a:moveTo>
                  <a:pt x="643" y="13520"/>
                </a:moveTo>
                <a:cubicBezTo>
                  <a:pt x="-44" y="14375"/>
                  <a:pt x="-194" y="15577"/>
                  <a:pt x="259" y="16592"/>
                </a:cubicBezTo>
                <a:lnTo>
                  <a:pt x="511" y="19237"/>
                </a:lnTo>
                <a:lnTo>
                  <a:pt x="1667" y="21291"/>
                </a:lnTo>
                <a:lnTo>
                  <a:pt x="4781" y="21560"/>
                </a:lnTo>
                <a:lnTo>
                  <a:pt x="8847" y="21600"/>
                </a:lnTo>
                <a:lnTo>
                  <a:pt x="11739" y="21007"/>
                </a:lnTo>
                <a:lnTo>
                  <a:pt x="15318" y="19543"/>
                </a:lnTo>
                <a:lnTo>
                  <a:pt x="17386" y="16982"/>
                </a:lnTo>
                <a:lnTo>
                  <a:pt x="19503" y="14555"/>
                </a:lnTo>
                <a:lnTo>
                  <a:pt x="21060" y="9843"/>
                </a:lnTo>
                <a:lnTo>
                  <a:pt x="21406" y="4587"/>
                </a:lnTo>
                <a:lnTo>
                  <a:pt x="20887" y="2738"/>
                </a:lnTo>
                <a:lnTo>
                  <a:pt x="19751" y="0"/>
                </a:lnTo>
                <a:lnTo>
                  <a:pt x="15388" y="307"/>
                </a:lnTo>
                <a:lnTo>
                  <a:pt x="13574" y="2399"/>
                </a:lnTo>
                <a:lnTo>
                  <a:pt x="11152" y="4419"/>
                </a:lnTo>
                <a:lnTo>
                  <a:pt x="7868" y="5341"/>
                </a:lnTo>
                <a:lnTo>
                  <a:pt x="5016" y="5066"/>
                </a:lnTo>
                <a:lnTo>
                  <a:pt x="3683" y="5525"/>
                </a:lnTo>
                <a:lnTo>
                  <a:pt x="3253" y="7404"/>
                </a:lnTo>
                <a:lnTo>
                  <a:pt x="4505" y="9415"/>
                </a:lnTo>
                <a:lnTo>
                  <a:pt x="5065" y="11925"/>
                </a:lnTo>
                <a:lnTo>
                  <a:pt x="3510" y="12194"/>
                </a:lnTo>
                <a:lnTo>
                  <a:pt x="2129" y="12604"/>
                </a:lnTo>
                <a:cubicBezTo>
                  <a:pt x="1550" y="12722"/>
                  <a:pt x="1026" y="13045"/>
                  <a:pt x="643" y="13520"/>
                </a:cubicBezTo>
                <a:close/>
              </a:path>
            </a:pathLst>
          </a:custGeom>
          <a:solidFill>
            <a:srgbClr val="FFFFFF"/>
          </a:solidFill>
          <a:ln w="635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322" name="Captura de pantalla 2014-12-23 a las 20.50.56.png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3460823" y="3068845"/>
            <a:ext cx="1979337" cy="1853264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Shape 323"/>
          <p:cNvSpPr/>
          <p:nvPr/>
        </p:nvSpPr>
        <p:spPr>
          <a:xfrm>
            <a:off x="10405840" y="3390920"/>
            <a:ext cx="1897227" cy="16260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528" y="0"/>
                </a:moveTo>
                <a:lnTo>
                  <a:pt x="11423" y="2524"/>
                </a:lnTo>
                <a:lnTo>
                  <a:pt x="11567" y="4428"/>
                </a:lnTo>
                <a:lnTo>
                  <a:pt x="11125" y="6669"/>
                </a:lnTo>
                <a:lnTo>
                  <a:pt x="11121" y="9308"/>
                </a:lnTo>
                <a:lnTo>
                  <a:pt x="10971" y="12073"/>
                </a:lnTo>
                <a:lnTo>
                  <a:pt x="11755" y="13797"/>
                </a:lnTo>
                <a:lnTo>
                  <a:pt x="9702" y="13966"/>
                </a:lnTo>
                <a:lnTo>
                  <a:pt x="7943" y="14667"/>
                </a:lnTo>
                <a:lnTo>
                  <a:pt x="6063" y="12139"/>
                </a:lnTo>
                <a:lnTo>
                  <a:pt x="3814" y="11621"/>
                </a:lnTo>
                <a:lnTo>
                  <a:pt x="1572" y="11277"/>
                </a:lnTo>
                <a:lnTo>
                  <a:pt x="0" y="13599"/>
                </a:lnTo>
                <a:lnTo>
                  <a:pt x="685" y="15840"/>
                </a:lnTo>
                <a:lnTo>
                  <a:pt x="1523" y="17728"/>
                </a:lnTo>
                <a:lnTo>
                  <a:pt x="2699" y="18992"/>
                </a:lnTo>
                <a:lnTo>
                  <a:pt x="4465" y="19398"/>
                </a:lnTo>
                <a:lnTo>
                  <a:pt x="6822" y="19750"/>
                </a:lnTo>
                <a:lnTo>
                  <a:pt x="9124" y="20566"/>
                </a:lnTo>
                <a:lnTo>
                  <a:pt x="11922" y="21600"/>
                </a:lnTo>
                <a:lnTo>
                  <a:pt x="14331" y="20911"/>
                </a:lnTo>
                <a:lnTo>
                  <a:pt x="17575" y="20221"/>
                </a:lnTo>
                <a:lnTo>
                  <a:pt x="19732" y="17708"/>
                </a:lnTo>
                <a:lnTo>
                  <a:pt x="21058" y="15815"/>
                </a:lnTo>
                <a:lnTo>
                  <a:pt x="21600" y="12433"/>
                </a:lnTo>
                <a:lnTo>
                  <a:pt x="21311" y="10138"/>
                </a:lnTo>
                <a:lnTo>
                  <a:pt x="20477" y="7556"/>
                </a:lnTo>
                <a:lnTo>
                  <a:pt x="19249" y="4461"/>
                </a:lnTo>
                <a:lnTo>
                  <a:pt x="17236" y="2914"/>
                </a:lnTo>
                <a:lnTo>
                  <a:pt x="15867" y="1772"/>
                </a:lnTo>
                <a:lnTo>
                  <a:pt x="14691" y="516"/>
                </a:lnTo>
                <a:lnTo>
                  <a:pt x="1152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324" name="se0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1231" y="7064029"/>
            <a:ext cx="1979216" cy="1979217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Shape 325"/>
          <p:cNvSpPr>
            <a:spLocks noGrp="1"/>
          </p:cNvSpPr>
          <p:nvPr>
            <p:ph type="title" idx="4294967295"/>
          </p:nvPr>
        </p:nvSpPr>
        <p:spPr>
          <a:xfrm>
            <a:off x="952500" y="568465"/>
            <a:ext cx="11099800" cy="1115584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Terapia Focal</a:t>
            </a:r>
          </a:p>
        </p:txBody>
      </p:sp>
      <p:sp>
        <p:nvSpPr>
          <p:cNvPr id="326" name="Shape 326"/>
          <p:cNvSpPr/>
          <p:nvPr/>
        </p:nvSpPr>
        <p:spPr>
          <a:xfrm>
            <a:off x="3903372" y="7362204"/>
            <a:ext cx="7894546" cy="1441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r>
              <a:rPr dirty="0"/>
              <a:t>Con la </a:t>
            </a:r>
            <a:r>
              <a:rPr b="1" dirty="0"/>
              <a:t>finalidad de evitar los efectos adversos de los tratamientos radicales</a:t>
            </a:r>
            <a:r>
              <a:rPr dirty="0"/>
              <a:t>: </a:t>
            </a:r>
            <a:r>
              <a:rPr dirty="0">
                <a:solidFill>
                  <a:srgbClr val="C00000"/>
                </a:solidFill>
              </a:rPr>
              <a:t>impotencia e incontinencia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/>
          </p:cNvSpPr>
          <p:nvPr>
            <p:ph type="title" idx="4294967295"/>
          </p:nvPr>
        </p:nvSpPr>
        <p:spPr>
          <a:xfrm>
            <a:off x="952500" y="568465"/>
            <a:ext cx="11099800" cy="1115584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Terapia Focal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887385" y="2211497"/>
            <a:ext cx="1116491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</a:t>
            </a:r>
            <a:r>
              <a:rPr kumimoji="0" lang="es-ES" sz="3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ólo</a:t>
            </a:r>
            <a:r>
              <a:rPr kumimoji="0" lang="es-ES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1 de cada 3-4 pacientes son candidatos a terapia focal</a:t>
            </a:r>
            <a:endParaRPr kumimoji="0" lang="es-ES_tradnl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4" name="DSC_0093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6399" y="3333981"/>
            <a:ext cx="9017000" cy="4812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DSC_0097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76399" y="3333981"/>
            <a:ext cx="9017000" cy="4812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DSC_0106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76399" y="3291562"/>
            <a:ext cx="9017000" cy="61068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DSC_0098.jpe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76399" y="3291562"/>
            <a:ext cx="9017000" cy="610683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3403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 advAuto="0"/>
      <p:bldP spid="15" grpId="0" animBg="1" advAuto="0"/>
      <p:bldP spid="16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/>
          </p:cNvSpPr>
          <p:nvPr>
            <p:ph type="title"/>
          </p:nvPr>
        </p:nvSpPr>
        <p:spPr>
          <a:xfrm>
            <a:off x="715433" y="2260600"/>
            <a:ext cx="11099801" cy="2159001"/>
          </a:xfrm>
          <a:prstGeom prst="rect">
            <a:avLst/>
          </a:prstGeom>
        </p:spPr>
        <p:txBody>
          <a:bodyPr/>
          <a:lstStyle/>
          <a:p>
            <a:pPr>
              <a:defRPr sz="4000"/>
            </a:pPr>
            <a:r>
              <a:rPr dirty="0"/>
              <a:t>…una enfermedad  </a:t>
            </a:r>
            <a:r>
              <a:rPr b="1" dirty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importante</a:t>
            </a:r>
            <a:r>
              <a:rPr dirty="0"/>
              <a:t>…</a:t>
            </a:r>
          </a:p>
        </p:txBody>
      </p:sp>
      <p:sp>
        <p:nvSpPr>
          <p:cNvPr id="139" name="Shape 139"/>
          <p:cNvSpPr>
            <a:spLocks noGrp="1"/>
          </p:cNvSpPr>
          <p:nvPr>
            <p:ph type="body" sz="quarter" idx="4294967295"/>
          </p:nvPr>
        </p:nvSpPr>
        <p:spPr>
          <a:xfrm>
            <a:off x="715433" y="981966"/>
            <a:ext cx="8928895" cy="1278634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4000"/>
            </a:pPr>
            <a:r>
              <a:t>El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cáncer de próstata</a:t>
            </a:r>
            <a:r>
              <a:t>…</a:t>
            </a:r>
          </a:p>
        </p:txBody>
      </p:sp>
      <p:sp>
        <p:nvSpPr>
          <p:cNvPr id="140" name="Shape 140"/>
          <p:cNvSpPr/>
          <p:nvPr/>
        </p:nvSpPr>
        <p:spPr>
          <a:xfrm>
            <a:off x="1655233" y="3622592"/>
            <a:ext cx="11099801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4000"/>
            </a:lvl1pPr>
          </a:lstStyle>
          <a:p>
            <a:r>
              <a:t>…cuantitativa y cualitativamente,…</a:t>
            </a:r>
          </a:p>
        </p:txBody>
      </p:sp>
      <p:sp>
        <p:nvSpPr>
          <p:cNvPr id="141" name="Shape 141"/>
          <p:cNvSpPr/>
          <p:nvPr/>
        </p:nvSpPr>
        <p:spPr>
          <a:xfrm>
            <a:off x="1655233" y="5510659"/>
            <a:ext cx="11099801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>
              <a:defRPr sz="4000"/>
            </a:pPr>
            <a:r>
              <a:t>con buenas posibilidades de </a:t>
            </a:r>
            <a:r>
              <a:rPr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curación o convivencia</a:t>
            </a:r>
            <a:r>
              <a:t>…</a:t>
            </a:r>
          </a:p>
        </p:txBody>
      </p:sp>
      <p:sp>
        <p:nvSpPr>
          <p:cNvPr id="142" name="Shape 142"/>
          <p:cNvSpPr/>
          <p:nvPr/>
        </p:nvSpPr>
        <p:spPr>
          <a:xfrm>
            <a:off x="1655233" y="7309826"/>
            <a:ext cx="11099801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>
              <a:defRPr sz="4000"/>
            </a:pPr>
            <a:r>
              <a:rPr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si se hacen las cosas bien y a tiempo</a:t>
            </a:r>
            <a: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/>
          </p:cNvSpPr>
          <p:nvPr>
            <p:ph type="body" sz="half" idx="1"/>
          </p:nvPr>
        </p:nvSpPr>
        <p:spPr>
          <a:xfrm>
            <a:off x="4144433" y="1439333"/>
            <a:ext cx="6014244" cy="7922668"/>
          </a:xfrm>
          <a:prstGeom prst="rect">
            <a:avLst/>
          </a:prstGeom>
        </p:spPr>
        <p:txBody>
          <a:bodyPr/>
          <a:lstStyle/>
          <a:p>
            <a:pPr marL="635000" indent="-635000">
              <a:buSzPct val="100000"/>
              <a:buAutoNum type="arabicPeriod"/>
            </a:pPr>
            <a:r>
              <a:t>Observación</a:t>
            </a:r>
          </a:p>
          <a:p>
            <a:pPr marL="635000" indent="-635000">
              <a:buSzPct val="100000"/>
              <a:buAutoNum type="arabicPeriod"/>
            </a:pPr>
            <a:r>
              <a:t>Vigilancia Activa</a:t>
            </a:r>
          </a:p>
          <a:p>
            <a:pPr marL="635000" indent="-635000">
              <a:buSzPct val="100000"/>
              <a:buAutoNum type="arabicPeriod"/>
            </a:pPr>
            <a:r>
              <a:t>Terapia Focal</a:t>
            </a:r>
          </a:p>
          <a:p>
            <a:pPr marL="635000" indent="-635000">
              <a:buSzPct val="100000"/>
              <a:buAutoNum type="arabicPeriod"/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Prostatectomía radical</a:t>
            </a:r>
          </a:p>
          <a:p>
            <a:pPr marL="635000" indent="-635000">
              <a:buSzPct val="100000"/>
              <a:buAutoNum type="arabicPeriod"/>
            </a:pPr>
            <a:r>
              <a:t>Radioterapia</a:t>
            </a:r>
          </a:p>
          <a:p>
            <a:pPr marL="635000" indent="-635000">
              <a:buSzPct val="100000"/>
              <a:buAutoNum type="arabicPeriod"/>
            </a:pPr>
            <a:r>
              <a:t>Hormonoterapia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3355" y="3010725"/>
            <a:ext cx="4824490" cy="36222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Laparo 3D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82848" y="2157238"/>
            <a:ext cx="4256780" cy="6128089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Shape 332"/>
          <p:cNvSpPr/>
          <p:nvPr/>
        </p:nvSpPr>
        <p:spPr>
          <a:xfrm>
            <a:off x="1504250" y="8684683"/>
            <a:ext cx="10417493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r>
              <a:t>Lo importante, no es la técnica sino la experiencia del cirujano</a:t>
            </a:r>
          </a:p>
        </p:txBody>
      </p:sp>
      <p:sp>
        <p:nvSpPr>
          <p:cNvPr id="333" name="Shape 333"/>
          <p:cNvSpPr>
            <a:spLocks noGrp="1"/>
          </p:cNvSpPr>
          <p:nvPr>
            <p:ph type="body" sz="quarter" idx="1"/>
          </p:nvPr>
        </p:nvSpPr>
        <p:spPr>
          <a:xfrm>
            <a:off x="1364290" y="1595290"/>
            <a:ext cx="5602619" cy="127863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</a:lstStyle>
          <a:p>
            <a:r>
              <a:t>Prostatectomía radical</a:t>
            </a:r>
          </a:p>
        </p:txBody>
      </p:sp>
      <p:sp>
        <p:nvSpPr>
          <p:cNvPr id="334" name="Shape 334"/>
          <p:cNvSpPr/>
          <p:nvPr/>
        </p:nvSpPr>
        <p:spPr>
          <a:xfrm>
            <a:off x="1730657" y="7227014"/>
            <a:ext cx="486988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08680" indent="-308680" algn="l">
              <a:buSzPct val="75000"/>
              <a:buChar char="•"/>
              <a:defRPr sz="2500"/>
            </a:pPr>
            <a:r>
              <a:t>Incontinencia urinaria (4-35%) </a:t>
            </a:r>
          </a:p>
          <a:p>
            <a:pPr marL="308680" indent="-308680" algn="l">
              <a:buSzPct val="75000"/>
              <a:buChar char="•"/>
              <a:defRPr sz="2500"/>
            </a:pPr>
            <a:r>
              <a:t>Disfunción eréctil (60%)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2" animBg="1" advAuto="0"/>
      <p:bldP spid="334" grpId="1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/>
          </p:cNvSpPr>
          <p:nvPr>
            <p:ph type="body" sz="half" idx="1"/>
          </p:nvPr>
        </p:nvSpPr>
        <p:spPr>
          <a:xfrm>
            <a:off x="4144433" y="1439333"/>
            <a:ext cx="6014244" cy="7922668"/>
          </a:xfrm>
          <a:prstGeom prst="rect">
            <a:avLst/>
          </a:prstGeom>
        </p:spPr>
        <p:txBody>
          <a:bodyPr/>
          <a:lstStyle/>
          <a:p>
            <a:pPr marL="635000" indent="-635000">
              <a:buSzPct val="100000"/>
              <a:buAutoNum type="arabicPeriod"/>
            </a:pPr>
            <a:r>
              <a:t>Observación</a:t>
            </a:r>
          </a:p>
          <a:p>
            <a:pPr marL="635000" indent="-635000">
              <a:buSzPct val="100000"/>
              <a:buAutoNum type="arabicPeriod"/>
            </a:pPr>
            <a:r>
              <a:t>Vigilancia Activa</a:t>
            </a:r>
          </a:p>
          <a:p>
            <a:pPr marL="635000" indent="-635000">
              <a:buSzPct val="100000"/>
              <a:buAutoNum type="arabicPeriod"/>
            </a:pPr>
            <a:r>
              <a:t>Terapia Focal</a:t>
            </a:r>
          </a:p>
          <a:p>
            <a:pPr marL="635000" indent="-635000">
              <a:buSzPct val="100000"/>
              <a:buAutoNum type="arabicPeriod"/>
            </a:pPr>
            <a:r>
              <a:t>Prostatectomía radical</a:t>
            </a:r>
          </a:p>
          <a:p>
            <a:pPr marL="635000" indent="-635000">
              <a:buSzPct val="100000"/>
              <a:buAutoNum type="arabicPeriod"/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Radioterapia</a:t>
            </a:r>
          </a:p>
          <a:p>
            <a:pPr marL="635000" indent="-635000">
              <a:buSzPct val="100000"/>
              <a:buAutoNum type="arabicPeriod"/>
            </a:pPr>
            <a:r>
              <a:t>Hormonoterapia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55519" y="2733568"/>
            <a:ext cx="5708964" cy="42864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0533" y="5890683"/>
            <a:ext cx="3744923" cy="35859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4310" y="3531678"/>
            <a:ext cx="3997369" cy="2690244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Shape 341"/>
          <p:cNvSpPr>
            <a:spLocks noGrp="1"/>
          </p:cNvSpPr>
          <p:nvPr>
            <p:ph type="body" sz="quarter" idx="1"/>
          </p:nvPr>
        </p:nvSpPr>
        <p:spPr>
          <a:xfrm>
            <a:off x="416024" y="1855767"/>
            <a:ext cx="5602619" cy="127863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</a:lstStyle>
          <a:p>
            <a:r>
              <a:t>Radioterapia externa</a:t>
            </a:r>
          </a:p>
        </p:txBody>
      </p:sp>
      <p:sp>
        <p:nvSpPr>
          <p:cNvPr id="342" name="Shape 342"/>
          <p:cNvSpPr/>
          <p:nvPr/>
        </p:nvSpPr>
        <p:spPr>
          <a:xfrm>
            <a:off x="6508692" y="1874690"/>
            <a:ext cx="5602619" cy="1278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spcBef>
                <a:spcPts val="4200"/>
              </a:spcBef>
            </a:lvl1pPr>
          </a:lstStyle>
          <a:p>
            <a:r>
              <a:t>Braquiterapia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6018642" y="7535559"/>
            <a:ext cx="5854107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Necesario asegurar una dosis y </a:t>
            </a:r>
            <a:r>
              <a:rPr kumimoji="0" lang="es-ES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técnica adecuada</a:t>
            </a:r>
            <a:endParaRPr kumimoji="0" lang="es-ES_tradnl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>
            <a:spLocks noGrp="1"/>
          </p:cNvSpPr>
          <p:nvPr>
            <p:ph type="body" sz="quarter" idx="1"/>
          </p:nvPr>
        </p:nvSpPr>
        <p:spPr>
          <a:xfrm>
            <a:off x="4954157" y="1195367"/>
            <a:ext cx="5602619" cy="1278633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</a:pPr>
            <a:r>
              <a:t>Cirugía vs Radioterapia</a:t>
            </a:r>
          </a:p>
        </p:txBody>
      </p:sp>
      <p:pic>
        <p:nvPicPr>
          <p:cNvPr id="345" name="pasted-image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48616" y="2309213"/>
            <a:ext cx="8564034" cy="7226440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Shape 346"/>
          <p:cNvSpPr/>
          <p:nvPr/>
        </p:nvSpPr>
        <p:spPr>
          <a:xfrm>
            <a:off x="336440" y="4682066"/>
            <a:ext cx="3415725" cy="172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700"/>
            </a:lvl1pPr>
          </a:lstStyle>
          <a:p>
            <a:r>
              <a:t>Cada tratamiento tiene un perfil de efectos secundarios característicos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" grpId="1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/>
          </p:cNvSpPr>
          <p:nvPr>
            <p:ph type="title"/>
          </p:nvPr>
        </p:nvSpPr>
        <p:spPr>
          <a:xfrm>
            <a:off x="800100" y="3022600"/>
            <a:ext cx="11099800" cy="2159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443991">
              <a:defRPr sz="4104" b="1">
                <a:latin typeface="Helvetica"/>
                <a:ea typeface="Helvetica"/>
                <a:cs typeface="Helvetica"/>
                <a:sym typeface="Helvetica"/>
              </a:defRPr>
            </a:pPr>
            <a:r>
              <a:t>Tengo un cáncer de próstata con metástasis</a:t>
            </a:r>
          </a:p>
          <a:p>
            <a:pPr defTabSz="443991">
              <a:defRPr sz="4104"/>
            </a:pPr>
            <a:r>
              <a:t>¿Qué tratamientos son los más apropiados para mi?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>
            <a:spLocks noGrp="1"/>
          </p:cNvSpPr>
          <p:nvPr>
            <p:ph type="body" sz="half" idx="1"/>
          </p:nvPr>
        </p:nvSpPr>
        <p:spPr>
          <a:xfrm>
            <a:off x="4127500" y="1439333"/>
            <a:ext cx="6014244" cy="7922668"/>
          </a:xfrm>
          <a:prstGeom prst="rect">
            <a:avLst/>
          </a:prstGeom>
        </p:spPr>
        <p:txBody>
          <a:bodyPr/>
          <a:lstStyle/>
          <a:p>
            <a:pPr marL="635000" indent="-635000">
              <a:buSzPct val="100000"/>
              <a:buAutoNum type="arabicPeriod"/>
            </a:pPr>
            <a:r>
              <a:t>Observación</a:t>
            </a:r>
          </a:p>
          <a:p>
            <a:pPr marL="635000" indent="-635000">
              <a:buSzPct val="100000"/>
              <a:buAutoNum type="arabicPeriod"/>
            </a:pPr>
            <a:r>
              <a:t>Vigilancia Activa</a:t>
            </a:r>
          </a:p>
          <a:p>
            <a:pPr marL="635000" indent="-635000">
              <a:buSzPct val="100000"/>
              <a:buAutoNum type="arabicPeriod"/>
            </a:pPr>
            <a:r>
              <a:t>Terapia Focal</a:t>
            </a:r>
          </a:p>
          <a:p>
            <a:pPr marL="635000" indent="-635000">
              <a:buSzPct val="100000"/>
              <a:buAutoNum type="arabicPeriod"/>
            </a:pPr>
            <a:r>
              <a:t>Prostatectomía radical</a:t>
            </a:r>
          </a:p>
          <a:p>
            <a:pPr marL="635000" indent="-635000">
              <a:buSzPct val="100000"/>
              <a:buAutoNum type="arabicPeriod"/>
            </a:pPr>
            <a:r>
              <a:t>Radioterapia</a:t>
            </a:r>
          </a:p>
          <a:p>
            <a:pPr marL="635000" indent="-635000">
              <a:buSzPct val="100000"/>
              <a:buAutoNum type="arabicPeriod"/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Hormonoterapia</a:t>
            </a:r>
          </a:p>
        </p:txBody>
      </p:sp>
      <p:sp>
        <p:nvSpPr>
          <p:cNvPr id="351" name="Shape 351"/>
          <p:cNvSpPr/>
          <p:nvPr/>
        </p:nvSpPr>
        <p:spPr>
          <a:xfrm flipV="1">
            <a:off x="4800932" y="2305248"/>
            <a:ext cx="3829512" cy="54481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52" name="Shape 352"/>
          <p:cNvSpPr/>
          <p:nvPr/>
        </p:nvSpPr>
        <p:spPr>
          <a:xfrm flipH="1" flipV="1">
            <a:off x="4657790" y="2178249"/>
            <a:ext cx="4115795" cy="57021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>
            <a:spLocks noGrp="1"/>
          </p:cNvSpPr>
          <p:nvPr>
            <p:ph type="body" sz="quarter" idx="1"/>
          </p:nvPr>
        </p:nvSpPr>
        <p:spPr>
          <a:xfrm>
            <a:off x="3701090" y="1303783"/>
            <a:ext cx="5602619" cy="127863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</a:lstStyle>
          <a:p>
            <a:r>
              <a:t>Hormonoterapia</a:t>
            </a:r>
          </a:p>
        </p:txBody>
      </p:sp>
      <p:pic>
        <p:nvPicPr>
          <p:cNvPr id="35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0718" y="2372546"/>
            <a:ext cx="5277231" cy="28316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492" y="5421587"/>
            <a:ext cx="7570882" cy="4317176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Shape 357"/>
          <p:cNvSpPr/>
          <p:nvPr/>
        </p:nvSpPr>
        <p:spPr>
          <a:xfrm>
            <a:off x="7434436" y="4052801"/>
            <a:ext cx="527723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Eliminar los andrógenos que necesita el tumor para crecer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4700" y="2997200"/>
            <a:ext cx="9363582" cy="5972784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Shape 360"/>
          <p:cNvSpPr>
            <a:spLocks noGrp="1"/>
          </p:cNvSpPr>
          <p:nvPr>
            <p:ph type="body" sz="quarter" idx="1"/>
          </p:nvPr>
        </p:nvSpPr>
        <p:spPr>
          <a:xfrm>
            <a:off x="3701090" y="1303783"/>
            <a:ext cx="5602619" cy="127863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</a:lstStyle>
          <a:p>
            <a:r>
              <a:t>Hormonoterapia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/>
          </p:cNvSpPr>
          <p:nvPr>
            <p:ph type="body" sz="quarter" idx="1"/>
          </p:nvPr>
        </p:nvSpPr>
        <p:spPr>
          <a:xfrm>
            <a:off x="3701090" y="1676317"/>
            <a:ext cx="5602619" cy="127863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</a:lstStyle>
          <a:p>
            <a:r>
              <a:t>Cáncer de próstata resistente a la castración</a:t>
            </a:r>
          </a:p>
        </p:txBody>
      </p:sp>
      <p:pic>
        <p:nvPicPr>
          <p:cNvPr id="36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7406" y="3666066"/>
            <a:ext cx="9407728" cy="4556869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Shape 364"/>
          <p:cNvSpPr/>
          <p:nvPr/>
        </p:nvSpPr>
        <p:spPr>
          <a:xfrm>
            <a:off x="1529410" y="8438751"/>
            <a:ext cx="9563720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300"/>
            </a:lvl1pPr>
          </a:lstStyle>
          <a:p>
            <a:r>
              <a:t>Conocer estos mecanismos nos permiten desarrollar tratamientos dirigidos a bloquear cada una de estas vías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body" sz="quarter" idx="1"/>
          </p:nvPr>
        </p:nvSpPr>
        <p:spPr>
          <a:xfrm>
            <a:off x="2858194" y="1670776"/>
            <a:ext cx="7288412" cy="1278633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3000"/>
            </a:lvl1pPr>
          </a:lstStyle>
          <a:p>
            <a:r>
              <a:t>Más de 20.000 casos al año en España</a:t>
            </a:r>
          </a:p>
        </p:txBody>
      </p:sp>
      <p:pic>
        <p:nvPicPr>
          <p:cNvPr id="14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0485" y="2945901"/>
            <a:ext cx="7023862" cy="3462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46918" y="6574367"/>
            <a:ext cx="5367014" cy="22775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>
            <a:spLocks noGrp="1"/>
          </p:cNvSpPr>
          <p:nvPr>
            <p:ph type="body" sz="quarter" idx="1"/>
          </p:nvPr>
        </p:nvSpPr>
        <p:spPr>
          <a:xfrm>
            <a:off x="1054198" y="1473117"/>
            <a:ext cx="11261859" cy="127863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sz="4200"/>
            </a:lvl1pPr>
          </a:lstStyle>
          <a:p>
            <a:r>
              <a:t>Cáncer de próstata resistente a la castración</a:t>
            </a:r>
          </a:p>
        </p:txBody>
      </p:sp>
      <p:grpSp>
        <p:nvGrpSpPr>
          <p:cNvPr id="370" name="Group 370"/>
          <p:cNvGrpSpPr/>
          <p:nvPr/>
        </p:nvGrpSpPr>
        <p:grpSpPr>
          <a:xfrm>
            <a:off x="510463" y="2895422"/>
            <a:ext cx="4550140" cy="5323077"/>
            <a:chOff x="0" y="0"/>
            <a:chExt cx="4550139" cy="5323075"/>
          </a:xfrm>
        </p:grpSpPr>
        <p:pic>
          <p:nvPicPr>
            <p:cNvPr id="367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950735"/>
              <a:ext cx="4550140" cy="24489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8" name="Shape 368"/>
            <p:cNvSpPr/>
            <p:nvPr/>
          </p:nvSpPr>
          <p:spPr>
            <a:xfrm>
              <a:off x="1557265" y="0"/>
              <a:ext cx="1435609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Hueso</a:t>
              </a:r>
            </a:p>
          </p:txBody>
        </p:sp>
        <p:sp>
          <p:nvSpPr>
            <p:cNvPr id="369" name="Shape 369"/>
            <p:cNvSpPr/>
            <p:nvPr/>
          </p:nvSpPr>
          <p:spPr>
            <a:xfrm>
              <a:off x="689280" y="4002275"/>
              <a:ext cx="2410435" cy="1320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333375" indent="-333375" algn="l">
                <a:buSzPct val="75000"/>
                <a:buChar char="•"/>
                <a:defRPr sz="2700"/>
              </a:pPr>
              <a:r>
                <a:t>Zoledrónico</a:t>
              </a:r>
            </a:p>
            <a:p>
              <a:pPr marL="333375" indent="-333375" algn="l">
                <a:buSzPct val="75000"/>
                <a:buChar char="•"/>
                <a:defRPr sz="2700"/>
              </a:pPr>
              <a:r>
                <a:t>Denosumab</a:t>
              </a:r>
            </a:p>
            <a:p>
              <a:pPr marL="333375" indent="-333375" algn="l">
                <a:buSzPct val="75000"/>
                <a:buChar char="•"/>
                <a:defRPr sz="2700"/>
              </a:pPr>
              <a:r>
                <a:t>Radio 223</a:t>
              </a:r>
            </a:p>
          </p:txBody>
        </p:sp>
      </p:grpSp>
      <p:grpSp>
        <p:nvGrpSpPr>
          <p:cNvPr id="379" name="Group 379"/>
          <p:cNvGrpSpPr/>
          <p:nvPr/>
        </p:nvGrpSpPr>
        <p:grpSpPr>
          <a:xfrm>
            <a:off x="6001845" y="2828906"/>
            <a:ext cx="6673960" cy="6285465"/>
            <a:chOff x="0" y="0"/>
            <a:chExt cx="6673958" cy="6285463"/>
          </a:xfrm>
        </p:grpSpPr>
        <p:pic>
          <p:nvPicPr>
            <p:cNvPr id="371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7950" y="593803"/>
              <a:ext cx="4808921" cy="24669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75" name="Group 375"/>
            <p:cNvGrpSpPr/>
            <p:nvPr/>
          </p:nvGrpSpPr>
          <p:grpSpPr>
            <a:xfrm>
              <a:off x="97950" y="593803"/>
              <a:ext cx="4808921" cy="2466957"/>
              <a:chOff x="0" y="0"/>
              <a:chExt cx="4808920" cy="2466956"/>
            </a:xfrm>
          </p:grpSpPr>
          <p:pic>
            <p:nvPicPr>
              <p:cNvPr id="372" name="pasted-image.pd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4808921" cy="24669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3" name="pasted-image.pd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2195207" y="738716"/>
                <a:ext cx="418506" cy="4699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4" name="pasted-image.pd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2068207" y="1503790"/>
                <a:ext cx="418506" cy="4699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76" name="Shape 376"/>
            <p:cNvSpPr/>
            <p:nvPr/>
          </p:nvSpPr>
          <p:spPr>
            <a:xfrm>
              <a:off x="1916316" y="0"/>
              <a:ext cx="1367943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Tumor</a:t>
              </a:r>
            </a:p>
          </p:txBody>
        </p:sp>
        <p:pic>
          <p:nvPicPr>
            <p:cNvPr id="377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3477720"/>
              <a:ext cx="4022688" cy="28077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8" name="Shape 378"/>
            <p:cNvSpPr/>
            <p:nvPr/>
          </p:nvSpPr>
          <p:spPr>
            <a:xfrm>
              <a:off x="4149338" y="4272775"/>
              <a:ext cx="2524621" cy="914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marL="333375" indent="-333375" algn="l">
                <a:buSzPct val="75000"/>
                <a:buChar char="•"/>
                <a:defRPr sz="2700"/>
              </a:pPr>
              <a:r>
                <a:t>Abiraterona</a:t>
              </a:r>
            </a:p>
            <a:p>
              <a:pPr marL="333375" indent="-333375" algn="l">
                <a:buSzPct val="75000"/>
                <a:buChar char="•"/>
                <a:defRPr sz="2700"/>
              </a:pPr>
              <a:r>
                <a:t>Enzalutamida</a:t>
              </a:r>
            </a:p>
          </p:txBody>
        </p:sp>
      </p:grpSp>
      <p:sp>
        <p:nvSpPr>
          <p:cNvPr id="380" name="Shape 380"/>
          <p:cNvSpPr/>
          <p:nvPr/>
        </p:nvSpPr>
        <p:spPr>
          <a:xfrm flipV="1">
            <a:off x="5460966" y="2999261"/>
            <a:ext cx="1" cy="637446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0" grpId="1" animBg="1" advAuto="0"/>
      <p:bldP spid="379" grpId="2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>
            <a:spLocks noGrp="1"/>
          </p:cNvSpPr>
          <p:nvPr>
            <p:ph type="title"/>
          </p:nvPr>
        </p:nvSpPr>
        <p:spPr>
          <a:xfrm>
            <a:off x="1269999" y="350540"/>
            <a:ext cx="11099801" cy="1368029"/>
          </a:xfrm>
          <a:prstGeom prst="rect">
            <a:avLst/>
          </a:prstGeom>
        </p:spPr>
        <p:txBody>
          <a:bodyPr/>
          <a:lstStyle>
            <a:lvl1pPr>
              <a:defRPr sz="5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b="0" dirty="0"/>
              <a:t>Mensaje final</a:t>
            </a:r>
            <a:r>
              <a:rPr dirty="0"/>
              <a:t>: 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</a:rPr>
              <a:t>O</a:t>
            </a:r>
            <a:r>
              <a:rPr dirty="0" smtClean="0">
                <a:solidFill>
                  <a:schemeClr val="accent2">
                    <a:lumMod val="75000"/>
                  </a:schemeClr>
                </a:solidFill>
              </a:rPr>
              <a:t>ptimismo</a:t>
            </a:r>
            <a:endParaRPr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83" name="Shape 383"/>
          <p:cNvSpPr>
            <a:spLocks noGrp="1"/>
          </p:cNvSpPr>
          <p:nvPr>
            <p:ph type="body" sz="quarter" idx="4294967295"/>
          </p:nvPr>
        </p:nvSpPr>
        <p:spPr>
          <a:xfrm>
            <a:off x="691753" y="1994165"/>
            <a:ext cx="6610747" cy="127863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SzTx/>
              <a:buNone/>
              <a:defRPr sz="4000"/>
            </a:pPr>
            <a:r>
              <a:rPr dirty="0"/>
              <a:t>El 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cáncer de próstata</a:t>
            </a:r>
            <a:r>
              <a:rPr dirty="0"/>
              <a:t>…</a:t>
            </a:r>
          </a:p>
        </p:txBody>
      </p:sp>
      <p:grpSp>
        <p:nvGrpSpPr>
          <p:cNvPr id="2" name="Agrupar 1"/>
          <p:cNvGrpSpPr/>
          <p:nvPr/>
        </p:nvGrpSpPr>
        <p:grpSpPr>
          <a:xfrm>
            <a:off x="131233" y="2878188"/>
            <a:ext cx="12721168" cy="5432823"/>
            <a:chOff x="131233" y="2878188"/>
            <a:chExt cx="12721168" cy="5432823"/>
          </a:xfrm>
        </p:grpSpPr>
        <p:sp>
          <p:nvSpPr>
            <p:cNvPr id="384" name="Shape 384"/>
            <p:cNvSpPr/>
            <p:nvPr/>
          </p:nvSpPr>
          <p:spPr>
            <a:xfrm>
              <a:off x="1270000" y="4037807"/>
              <a:ext cx="11099801" cy="15922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50800" tIns="50800" rIns="50800" bIns="50800" anchor="ctr">
              <a:normAutofit/>
            </a:bodyPr>
            <a:lstStyle>
              <a:lvl1pPr>
                <a:defRPr sz="4000"/>
              </a:lvl1pPr>
            </a:lstStyle>
            <a:p>
              <a:r>
                <a:t>…cuantitativa y cualitativamente,…</a:t>
              </a:r>
            </a:p>
          </p:txBody>
        </p:sp>
        <p:sp>
          <p:nvSpPr>
            <p:cNvPr id="385" name="Shape 385"/>
            <p:cNvSpPr/>
            <p:nvPr/>
          </p:nvSpPr>
          <p:spPr>
            <a:xfrm>
              <a:off x="1549400" y="5806993"/>
              <a:ext cx="11099801" cy="14886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50800" tIns="50800" rIns="50800" bIns="50800" anchor="ctr">
              <a:normAutofit/>
            </a:bodyPr>
            <a:lstStyle/>
            <a:p>
              <a:pPr>
                <a:defRPr sz="4000"/>
              </a:pPr>
              <a:r>
                <a:rPr dirty="0"/>
                <a:t>con buenas posibilidades de </a:t>
              </a:r>
              <a:r>
                <a:rPr b="1" dirty="0">
                  <a:solidFill>
                    <a:schemeClr val="accent1">
                      <a:hueOff val="47394"/>
                      <a:satOff val="-25753"/>
                      <a:lumOff val="-7544"/>
                    </a:schemeClr>
                  </a:solidFill>
                  <a:latin typeface="Helvetica"/>
                  <a:ea typeface="Helvetica"/>
                  <a:cs typeface="Helvetica"/>
                  <a:sym typeface="Helvetica"/>
                </a:rPr>
                <a:t>curación o convivencia</a:t>
              </a:r>
              <a:r>
                <a:rPr dirty="0"/>
                <a:t>…</a:t>
              </a:r>
            </a:p>
          </p:txBody>
        </p:sp>
        <p:sp>
          <p:nvSpPr>
            <p:cNvPr id="386" name="Shape 386"/>
            <p:cNvSpPr/>
            <p:nvPr/>
          </p:nvSpPr>
          <p:spPr>
            <a:xfrm>
              <a:off x="1752600" y="7032378"/>
              <a:ext cx="11099801" cy="127863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50800" tIns="50800" rIns="50800" bIns="50800" anchor="ctr">
              <a:normAutofit/>
            </a:bodyPr>
            <a:lstStyle/>
            <a:p>
              <a:pPr>
                <a:defRPr sz="4000">
                  <a:solidFill>
                    <a:schemeClr val="accent5"/>
                  </a:solidFill>
                </a:defRPr>
              </a:pPr>
              <a:r>
                <a:rPr b="1">
                  <a:latin typeface="Helvetica"/>
                  <a:ea typeface="Helvetica"/>
                  <a:cs typeface="Helvetica"/>
                  <a:sym typeface="Helvetica"/>
                </a:rPr>
                <a:t>si se hacen las cosas bien y a tiempo</a:t>
              </a:r>
              <a:r>
                <a:t>.</a:t>
              </a:r>
            </a:p>
          </p:txBody>
        </p:sp>
        <p:sp>
          <p:nvSpPr>
            <p:cNvPr id="387" name="Shape 387"/>
            <p:cNvSpPr/>
            <p:nvPr/>
          </p:nvSpPr>
          <p:spPr>
            <a:xfrm>
              <a:off x="131233" y="2878188"/>
              <a:ext cx="11099801" cy="15922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50800" tIns="50800" rIns="50800" bIns="50800" anchor="ctr">
              <a:normAutofit/>
            </a:bodyPr>
            <a:lstStyle/>
            <a:p>
              <a:pPr>
                <a:defRPr sz="4000"/>
              </a:pPr>
              <a:r>
                <a:t>…una enfermedad  </a:t>
              </a:r>
              <a:r>
                <a:rPr b="1">
                  <a:solidFill>
                    <a:schemeClr val="accent1">
                      <a:hueOff val="47394"/>
                      <a:satOff val="-25753"/>
                      <a:lumOff val="-7544"/>
                    </a:schemeClr>
                  </a:solidFill>
                  <a:latin typeface="Helvetica"/>
                  <a:ea typeface="Helvetica"/>
                  <a:cs typeface="Helvetica"/>
                  <a:sym typeface="Helvetica"/>
                </a:rPr>
                <a:t>importante</a:t>
              </a:r>
              <a:r>
                <a:t>…</a:t>
              </a:r>
            </a:p>
          </p:txBody>
        </p:sp>
      </p:grpSp>
      <p:sp>
        <p:nvSpPr>
          <p:cNvPr id="388" name="Shape 388"/>
          <p:cNvSpPr/>
          <p:nvPr/>
        </p:nvSpPr>
        <p:spPr>
          <a:xfrm>
            <a:off x="2791917" y="8555717"/>
            <a:ext cx="742096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r>
              <a:t>¡ Consulte con su Urólogo!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>
            <a:spLocks noGrp="1"/>
          </p:cNvSpPr>
          <p:nvPr>
            <p:ph type="title"/>
          </p:nvPr>
        </p:nvSpPr>
        <p:spPr>
          <a:xfrm>
            <a:off x="800100" y="30226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 sz="8100"/>
            </a:lvl1pPr>
          </a:lstStyle>
          <a:p>
            <a:r>
              <a:t>Muchas Gracias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8" name="Chart 148"/>
          <p:cNvGraphicFramePr/>
          <p:nvPr/>
        </p:nvGraphicFramePr>
        <p:xfrm>
          <a:off x="1419605" y="3764224"/>
          <a:ext cx="11176278" cy="4239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9" name="Shape 149"/>
          <p:cNvSpPr>
            <a:spLocks noGrp="1"/>
          </p:cNvSpPr>
          <p:nvPr>
            <p:ph type="title" idx="4294967295"/>
          </p:nvPr>
        </p:nvSpPr>
        <p:spPr>
          <a:xfrm>
            <a:off x="1169111" y="444500"/>
            <a:ext cx="11099801" cy="1403606"/>
          </a:xfrm>
          <a:prstGeom prst="rect">
            <a:avLst/>
          </a:prstGeom>
        </p:spPr>
        <p:txBody>
          <a:bodyPr/>
          <a:lstStyle>
            <a:lvl1pPr defTabSz="549148">
              <a:defRPr sz="4700"/>
            </a:lvl1pPr>
          </a:lstStyle>
          <a:p>
            <a:r>
              <a:t>Cáncer de próstata por grupos de riesgo</a:t>
            </a:r>
          </a:p>
        </p:txBody>
      </p:sp>
      <p:sp>
        <p:nvSpPr>
          <p:cNvPr id="150" name="Shape 150"/>
          <p:cNvSpPr/>
          <p:nvPr/>
        </p:nvSpPr>
        <p:spPr>
          <a:xfrm>
            <a:off x="3284239" y="8868722"/>
            <a:ext cx="6436322" cy="323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16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Cozar JM, Miñana B, et al. BJU Int. 2012 ;110(11 Pt B):E701-6. </a:t>
            </a:r>
          </a:p>
        </p:txBody>
      </p:sp>
      <p:sp>
        <p:nvSpPr>
          <p:cNvPr id="151" name="Shape 151"/>
          <p:cNvSpPr/>
          <p:nvPr/>
        </p:nvSpPr>
        <p:spPr>
          <a:xfrm>
            <a:off x="1493506" y="2662011"/>
            <a:ext cx="7156782" cy="551993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2" name="Shape 152"/>
          <p:cNvSpPr/>
          <p:nvPr/>
        </p:nvSpPr>
        <p:spPr>
          <a:xfrm>
            <a:off x="2325884" y="2932349"/>
            <a:ext cx="5027055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r>
              <a:t>90% potencialmente curables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roup 156"/>
          <p:cNvGrpSpPr/>
          <p:nvPr/>
        </p:nvGrpSpPr>
        <p:grpSpPr>
          <a:xfrm>
            <a:off x="1396414" y="2237508"/>
            <a:ext cx="10304214" cy="6073180"/>
            <a:chOff x="0" y="0"/>
            <a:chExt cx="10304212" cy="6073178"/>
          </a:xfrm>
        </p:grpSpPr>
        <p:pic>
          <p:nvPicPr>
            <p:cNvPr id="155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6999" y="88900"/>
              <a:ext cx="10050214" cy="574297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4" name="Imagen 153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10304214" cy="607317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/>
          </p:cNvSpPr>
          <p:nvPr>
            <p:ph type="body" sz="quarter" idx="1"/>
          </p:nvPr>
        </p:nvSpPr>
        <p:spPr>
          <a:xfrm>
            <a:off x="2547474" y="1985600"/>
            <a:ext cx="7909852" cy="1278633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3200"/>
            </a:lvl1pPr>
          </a:lstStyle>
          <a:p>
            <a:r>
              <a:t>Más de 6.000 muertes al año en España</a:t>
            </a:r>
          </a:p>
        </p:txBody>
      </p:sp>
      <p:pic>
        <p:nvPicPr>
          <p:cNvPr id="159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7344" y="3546416"/>
            <a:ext cx="10110112" cy="48494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/>
          </p:cNvSpPr>
          <p:nvPr>
            <p:ph type="body" sz="quarter" idx="1"/>
          </p:nvPr>
        </p:nvSpPr>
        <p:spPr>
          <a:xfrm>
            <a:off x="3003153" y="1829775"/>
            <a:ext cx="8928894" cy="1278633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3200"/>
            </a:lvl1pPr>
          </a:lstStyle>
          <a:p>
            <a:r>
              <a:t>Más de 6.000 muertes al año en España</a:t>
            </a:r>
          </a:p>
        </p:txBody>
      </p:sp>
      <p:pic>
        <p:nvPicPr>
          <p:cNvPr id="162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1846" y="3522633"/>
            <a:ext cx="10086654" cy="5473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n 162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96328" y="6095306"/>
            <a:ext cx="2711343" cy="19632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Captura de pantalla 2015-11-25 a las 21.45.4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9843" y="3004807"/>
            <a:ext cx="10985114" cy="4980828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7"/>
          <p:cNvSpPr/>
          <p:nvPr/>
        </p:nvSpPr>
        <p:spPr>
          <a:xfrm>
            <a:off x="5115499" y="2165377"/>
            <a:ext cx="346806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Calidad de vida</a:t>
            </a:r>
          </a:p>
        </p:txBody>
      </p:sp>
      <p:sp>
        <p:nvSpPr>
          <p:cNvPr id="168" name="Shape 168"/>
          <p:cNvSpPr/>
          <p:nvPr/>
        </p:nvSpPr>
        <p:spPr>
          <a:xfrm>
            <a:off x="740960" y="8177363"/>
            <a:ext cx="11150347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r>
              <a:t>¡Más de 3.000.000 de europeos conviven con un cáncer de próstata!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958</Words>
  <Application>Microsoft Macintosh PowerPoint</Application>
  <PresentationFormat>Personalizado</PresentationFormat>
  <Paragraphs>186</Paragraphs>
  <Slides>42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8" baseType="lpstr">
      <vt:lpstr>Arial</vt:lpstr>
      <vt:lpstr>Calibri</vt:lpstr>
      <vt:lpstr>Helvetica</vt:lpstr>
      <vt:lpstr>Helvetica Light</vt:lpstr>
      <vt:lpstr>Helvetica Neue</vt:lpstr>
      <vt:lpstr>White</vt:lpstr>
      <vt:lpstr>Cáncer de próstata ‘la perspectiva del urólogo’</vt:lpstr>
      <vt:lpstr>Realiza el  diagnóstico</vt:lpstr>
      <vt:lpstr>…una enfermedad  importante…</vt:lpstr>
      <vt:lpstr>Presentación de PowerPoint</vt:lpstr>
      <vt:lpstr>Cáncer de próstata por grupos de riesgo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¿Cómo se diagnostica?</vt:lpstr>
      <vt:lpstr>Presentación de PowerPoint</vt:lpstr>
      <vt:lpstr>Presentación de PowerPoint</vt:lpstr>
      <vt:lpstr>Biopsia transrectal</vt:lpstr>
      <vt:lpstr>Tengo un cáncer de próstata localizado  ¿Qué riesgo tengo de fallecer por el cáncer de próstata?</vt:lpstr>
      <vt:lpstr>Presentación de PowerPoint</vt:lpstr>
      <vt:lpstr>Tengo un cáncer de próstata localizado ¿Cuál es el tratamiento más apropiado para mi?</vt:lpstr>
      <vt:lpstr>Presentación de PowerPoint</vt:lpstr>
      <vt:lpstr>Presentación de PowerPoint</vt:lpstr>
      <vt:lpstr>Seguimiento activo</vt:lpstr>
      <vt:lpstr>Presentación de PowerPoint</vt:lpstr>
      <vt:lpstr>Terapia Focal</vt:lpstr>
      <vt:lpstr>Terapia Focal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Tengo un cáncer de próstata con metástasis ¿Qué tratamientos son los más apropiados para mi?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Mensaje final: Optimismo</vt:lpstr>
      <vt:lpstr>Muchas Gracias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Cáncer de próstata ‘la perspectiva del urólogo’</dc:title>
  <cp:lastModifiedBy>Bernardino Miñana López</cp:lastModifiedBy>
  <cp:revision>9</cp:revision>
  <dcterms:modified xsi:type="dcterms:W3CDTF">2015-12-08T21:49:07Z</dcterms:modified>
</cp:coreProperties>
</file>